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Bold" panose="020B0604020202020204" charset="0"/>
      <p:regular r:id="rId17"/>
    </p:embeddedFont>
    <p:embeddedFont>
      <p:font typeface="Poppins" panose="00000500000000000000" pitchFamily="2" charset="0"/>
      <p:regular r:id="rId18"/>
    </p:embeddedFont>
    <p:embeddedFont>
      <p:font typeface="Poppins Bold" panose="020B0604020202020204" charset="0"/>
      <p:regular r:id="rId19"/>
    </p:embeddedFont>
    <p:embeddedFont>
      <p:font typeface="Poppins Semi-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379" autoAdjust="0"/>
  </p:normalViewPr>
  <p:slideViewPr>
    <p:cSldViewPr>
      <p:cViewPr>
        <p:scale>
          <a:sx n="53" d="100"/>
          <a:sy n="53" d="100"/>
        </p:scale>
        <p:origin x="80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scikit-learn.org" TargetMode="External"/><Relationship Id="rId2" Type="http://schemas.openxmlformats.org/officeDocument/2006/relationships/hyperlink" Target="https://openaq.org" TargetMode="External"/><Relationship Id="rId1" Type="http://schemas.openxmlformats.org/officeDocument/2006/relationships/slideLayout" Target="../slideLayouts/slideLayout7.xml"/><Relationship Id="rId5" Type="http://schemas.openxmlformats.org/officeDocument/2006/relationships/hyperlink" Target="https://www.openstreetmap.org" TargetMode="External"/><Relationship Id="rId4" Type="http://schemas.openxmlformats.org/officeDocument/2006/relationships/hyperlink" Target="https://streamlit.i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jpe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jpe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grpSp>
        <p:nvGrpSpPr>
          <p:cNvPr id="3" name="Group 3"/>
          <p:cNvGrpSpPr/>
          <p:nvPr/>
        </p:nvGrpSpPr>
        <p:grpSpPr>
          <a:xfrm>
            <a:off x="0" y="2272155"/>
            <a:ext cx="18288000" cy="3750366"/>
            <a:chOff x="0" y="0"/>
            <a:chExt cx="5243973" cy="987751"/>
          </a:xfrm>
        </p:grpSpPr>
        <p:sp>
          <p:nvSpPr>
            <p:cNvPr id="4" name="Freeform 4"/>
            <p:cNvSpPr/>
            <p:nvPr/>
          </p:nvSpPr>
          <p:spPr>
            <a:xfrm>
              <a:off x="0" y="0"/>
              <a:ext cx="5243973" cy="987751"/>
            </a:xfrm>
            <a:custGeom>
              <a:avLst/>
              <a:gdLst/>
              <a:ahLst/>
              <a:cxnLst/>
              <a:rect l="l" t="t" r="r" b="b"/>
              <a:pathLst>
                <a:path w="5243973" h="987751">
                  <a:moveTo>
                    <a:pt x="0" y="0"/>
                  </a:moveTo>
                  <a:lnTo>
                    <a:pt x="5243973" y="0"/>
                  </a:lnTo>
                  <a:lnTo>
                    <a:pt x="5243973" y="987751"/>
                  </a:lnTo>
                  <a:lnTo>
                    <a:pt x="0" y="987751"/>
                  </a:lnTo>
                  <a:close/>
                </a:path>
              </a:pathLst>
            </a:custGeom>
            <a:gradFill rotWithShape="1">
              <a:gsLst>
                <a:gs pos="0">
                  <a:srgbClr val="010041">
                    <a:alpha val="30000"/>
                  </a:srgbClr>
                </a:gs>
                <a:gs pos="100000">
                  <a:srgbClr val="0054C5">
                    <a:alpha val="30000"/>
                  </a:srgbClr>
                </a:gs>
              </a:gsLst>
              <a:lin ang="0"/>
            </a:gradFill>
            <a:ln w="19050" cap="sq">
              <a:solidFill>
                <a:srgbClr val="000000">
                  <a:alpha val="29804"/>
                </a:srgbClr>
              </a:solidFill>
              <a:prstDash val="solid"/>
              <a:miter/>
            </a:ln>
          </p:spPr>
        </p:sp>
        <p:sp>
          <p:nvSpPr>
            <p:cNvPr id="5" name="TextBox 5"/>
            <p:cNvSpPr txBox="1"/>
            <p:nvPr/>
          </p:nvSpPr>
          <p:spPr>
            <a:xfrm>
              <a:off x="0" y="-57150"/>
              <a:ext cx="5243973" cy="1044901"/>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726466" y="6030254"/>
            <a:ext cx="21740932" cy="21175590"/>
          </a:xfrm>
          <a:custGeom>
            <a:avLst/>
            <a:gdLst/>
            <a:ahLst/>
            <a:cxnLst/>
            <a:rect l="l" t="t" r="r" b="b"/>
            <a:pathLst>
              <a:path w="21740932" h="21175590">
                <a:moveTo>
                  <a:pt x="0" y="0"/>
                </a:moveTo>
                <a:lnTo>
                  <a:pt x="21740932" y="0"/>
                </a:lnTo>
                <a:lnTo>
                  <a:pt x="21740932" y="21175590"/>
                </a:lnTo>
                <a:lnTo>
                  <a:pt x="0" y="21175590"/>
                </a:lnTo>
                <a:lnTo>
                  <a:pt x="0" y="0"/>
                </a:lnTo>
                <a:close/>
              </a:path>
            </a:pathLst>
          </a:custGeom>
          <a:blipFill>
            <a:blip r:embed="rId3"/>
            <a:stretch>
              <a:fillRect l="-210" t="-3394" r="-495"/>
            </a:stretch>
          </a:blipFill>
        </p:spPr>
        <p:txBody>
          <a:bodyPr/>
          <a:lstStyle/>
          <a:p>
            <a:endParaRPr lang="en-IN"/>
          </a:p>
        </p:txBody>
      </p:sp>
      <p:sp>
        <p:nvSpPr>
          <p:cNvPr id="7" name="Freeform 7"/>
          <p:cNvSpPr/>
          <p:nvPr/>
        </p:nvSpPr>
        <p:spPr>
          <a:xfrm flipH="1">
            <a:off x="16914041" y="8989786"/>
            <a:ext cx="345259" cy="235404"/>
          </a:xfrm>
          <a:custGeom>
            <a:avLst/>
            <a:gdLst/>
            <a:ahLst/>
            <a:cxnLst/>
            <a:rect l="l" t="t" r="r" b="b"/>
            <a:pathLst>
              <a:path w="345259" h="235404">
                <a:moveTo>
                  <a:pt x="345259" y="0"/>
                </a:moveTo>
                <a:lnTo>
                  <a:pt x="0" y="0"/>
                </a:lnTo>
                <a:lnTo>
                  <a:pt x="0" y="235403"/>
                </a:lnTo>
                <a:lnTo>
                  <a:pt x="345259" y="235403"/>
                </a:lnTo>
                <a:lnTo>
                  <a:pt x="345259"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0" y="0"/>
            <a:ext cx="2631827" cy="1490355"/>
          </a:xfrm>
          <a:custGeom>
            <a:avLst/>
            <a:gdLst/>
            <a:ahLst/>
            <a:cxnLst/>
            <a:rect l="l" t="t" r="r" b="b"/>
            <a:pathLst>
              <a:path w="2631827" h="1490355">
                <a:moveTo>
                  <a:pt x="0" y="0"/>
                </a:moveTo>
                <a:lnTo>
                  <a:pt x="2631827" y="0"/>
                </a:lnTo>
                <a:lnTo>
                  <a:pt x="2631827" y="1490355"/>
                </a:lnTo>
                <a:lnTo>
                  <a:pt x="0" y="1490355"/>
                </a:lnTo>
                <a:lnTo>
                  <a:pt x="0" y="0"/>
                </a:lnTo>
                <a:close/>
              </a:path>
            </a:pathLst>
          </a:custGeom>
          <a:blipFill>
            <a:blip r:embed="rId6"/>
            <a:stretch>
              <a:fillRect t="-37096" b="-39493"/>
            </a:stretch>
          </a:blipFill>
        </p:spPr>
      </p:sp>
      <p:sp>
        <p:nvSpPr>
          <p:cNvPr id="9" name="TextBox 9"/>
          <p:cNvSpPr txBox="1"/>
          <p:nvPr/>
        </p:nvSpPr>
        <p:spPr>
          <a:xfrm>
            <a:off x="1551759" y="406198"/>
            <a:ext cx="15885341" cy="4185714"/>
          </a:xfrm>
          <a:prstGeom prst="rect">
            <a:avLst/>
          </a:prstGeom>
        </p:spPr>
        <p:txBody>
          <a:bodyPr lIns="0" tIns="0" rIns="0" bIns="0" rtlCol="0" anchor="t">
            <a:spAutoFit/>
          </a:bodyPr>
          <a:lstStyle/>
          <a:p>
            <a:pPr algn="ctr">
              <a:lnSpc>
                <a:spcPts val="9566"/>
              </a:lnSpc>
            </a:pPr>
            <a:r>
              <a:rPr lang="en-US" sz="6833" b="1" spc="-136" dirty="0">
                <a:solidFill>
                  <a:srgbClr val="FFFFFF"/>
                </a:solidFill>
                <a:latin typeface="Poppins Bold"/>
                <a:ea typeface="Poppins Bold"/>
                <a:cs typeface="Poppins Bold"/>
                <a:sym typeface="Poppins Bold"/>
              </a:rPr>
              <a:t>ENVIROSCAN</a:t>
            </a:r>
          </a:p>
          <a:p>
            <a:pPr algn="ctr">
              <a:lnSpc>
                <a:spcPts val="9566"/>
              </a:lnSpc>
            </a:pPr>
            <a:endParaRPr lang="en-US" sz="6833" b="1" spc="-136" dirty="0">
              <a:solidFill>
                <a:srgbClr val="FFFFFF"/>
              </a:solidFill>
              <a:latin typeface="Poppins Bold"/>
              <a:ea typeface="Poppins Bold"/>
              <a:cs typeface="Poppins Bold"/>
              <a:sym typeface="Poppins Bold"/>
            </a:endParaRPr>
          </a:p>
          <a:p>
            <a:pPr algn="ctr">
              <a:lnSpc>
                <a:spcPts val="6766"/>
              </a:lnSpc>
              <a:spcBef>
                <a:spcPct val="0"/>
              </a:spcBef>
            </a:pPr>
            <a:r>
              <a:rPr lang="en-US" sz="4833" b="1" spc="-96" dirty="0">
                <a:solidFill>
                  <a:srgbClr val="FFFFFF"/>
                </a:solidFill>
                <a:latin typeface="Poppins Bold"/>
                <a:ea typeface="Poppins Bold"/>
                <a:cs typeface="Poppins Bold"/>
                <a:sym typeface="Poppins Bold"/>
              </a:rPr>
              <a:t>AI-POWERED POLLUTION SOURCE IDENTIFIER USING GEOSPATIAL ANALYTICS </a:t>
            </a:r>
          </a:p>
        </p:txBody>
      </p:sp>
      <p:sp>
        <p:nvSpPr>
          <p:cNvPr id="10" name="TextBox 10"/>
          <p:cNvSpPr txBox="1"/>
          <p:nvPr/>
        </p:nvSpPr>
        <p:spPr>
          <a:xfrm>
            <a:off x="12106260" y="7849111"/>
            <a:ext cx="6441567" cy="2224199"/>
          </a:xfrm>
          <a:prstGeom prst="rect">
            <a:avLst/>
          </a:prstGeom>
        </p:spPr>
        <p:txBody>
          <a:bodyPr lIns="0" tIns="0" rIns="0" bIns="0" rtlCol="0" anchor="t">
            <a:spAutoFit/>
          </a:bodyPr>
          <a:lstStyle/>
          <a:p>
            <a:pPr algn="ctr">
              <a:lnSpc>
                <a:spcPts val="4456"/>
              </a:lnSpc>
            </a:pPr>
            <a:r>
              <a:rPr lang="en-US" sz="3183" b="1">
                <a:solidFill>
                  <a:srgbClr val="FFFFFF"/>
                </a:solidFill>
                <a:latin typeface="Canva Sans Bold"/>
                <a:ea typeface="Canva Sans Bold"/>
                <a:cs typeface="Canva Sans Bold"/>
                <a:sym typeface="Canva Sans Bold"/>
              </a:rPr>
              <a:t>Shreya N Gowda</a:t>
            </a:r>
          </a:p>
          <a:p>
            <a:pPr algn="ctr">
              <a:lnSpc>
                <a:spcPts val="4456"/>
              </a:lnSpc>
            </a:pPr>
            <a:r>
              <a:rPr lang="en-US" sz="3183" b="1">
                <a:solidFill>
                  <a:srgbClr val="FFFFFF"/>
                </a:solidFill>
                <a:latin typeface="Canva Sans Bold"/>
                <a:ea typeface="Canva Sans Bold"/>
                <a:cs typeface="Canva Sans Bold"/>
                <a:sym typeface="Canva Sans Bold"/>
              </a:rPr>
              <a:t>Computer Science &amp; Engineering</a:t>
            </a:r>
          </a:p>
          <a:p>
            <a:pPr algn="ctr">
              <a:lnSpc>
                <a:spcPts val="4456"/>
              </a:lnSpc>
            </a:pPr>
            <a:r>
              <a:rPr lang="en-US" sz="3183" b="1">
                <a:solidFill>
                  <a:srgbClr val="FFFFFF"/>
                </a:solidFill>
                <a:latin typeface="Canva Sans Bold"/>
                <a:ea typeface="Canva Sans Bold"/>
                <a:cs typeface="Canva Sans Bold"/>
                <a:sym typeface="Canva Sans Bold"/>
              </a:rPr>
              <a:t>Jain Institute of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6914041" y="8989786"/>
            <a:ext cx="345259" cy="235404"/>
          </a:xfrm>
          <a:custGeom>
            <a:avLst/>
            <a:gdLst/>
            <a:ahLst/>
            <a:cxnLst/>
            <a:rect l="l" t="t" r="r" b="b"/>
            <a:pathLst>
              <a:path w="345259" h="235404">
                <a:moveTo>
                  <a:pt x="345259" y="0"/>
                </a:moveTo>
                <a:lnTo>
                  <a:pt x="0" y="0"/>
                </a:lnTo>
                <a:lnTo>
                  <a:pt x="0" y="235403"/>
                </a:lnTo>
                <a:lnTo>
                  <a:pt x="345259" y="235403"/>
                </a:lnTo>
                <a:lnTo>
                  <a:pt x="34525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567771" y="-238798"/>
            <a:ext cx="7037799" cy="10764596"/>
          </a:xfrm>
          <a:custGeom>
            <a:avLst/>
            <a:gdLst/>
            <a:ahLst/>
            <a:cxnLst/>
            <a:rect l="l" t="t" r="r" b="b"/>
            <a:pathLst>
              <a:path w="7037799" h="10764596">
                <a:moveTo>
                  <a:pt x="0" y="0"/>
                </a:moveTo>
                <a:lnTo>
                  <a:pt x="7037799" y="0"/>
                </a:lnTo>
                <a:lnTo>
                  <a:pt x="7037799" y="10764596"/>
                </a:lnTo>
                <a:lnTo>
                  <a:pt x="0" y="10764596"/>
                </a:lnTo>
                <a:lnTo>
                  <a:pt x="0" y="0"/>
                </a:lnTo>
                <a:close/>
              </a:path>
            </a:pathLst>
          </a:custGeom>
          <a:blipFill>
            <a:blip r:embed="rId4"/>
            <a:stretch>
              <a:fillRect l="-52954"/>
            </a:stretch>
          </a:blipFill>
        </p:spPr>
      </p:sp>
      <p:sp>
        <p:nvSpPr>
          <p:cNvPr id="4" name="TextBox 4"/>
          <p:cNvSpPr txBox="1"/>
          <p:nvPr/>
        </p:nvSpPr>
        <p:spPr>
          <a:xfrm>
            <a:off x="565948" y="116038"/>
            <a:ext cx="12286176" cy="4003674"/>
          </a:xfrm>
          <a:prstGeom prst="rect">
            <a:avLst/>
          </a:prstGeom>
        </p:spPr>
        <p:txBody>
          <a:bodyPr lIns="0" tIns="0" rIns="0" bIns="0" rtlCol="0" anchor="t">
            <a:spAutoFit/>
          </a:bodyPr>
          <a:lstStyle/>
          <a:p>
            <a:pPr algn="l">
              <a:lnSpc>
                <a:spcPts val="10346"/>
              </a:lnSpc>
            </a:pPr>
            <a:r>
              <a:rPr lang="en-US" sz="8767" b="1" spc="-175">
                <a:solidFill>
                  <a:srgbClr val="FFFFFF"/>
                </a:solidFill>
                <a:latin typeface="Poppins Bold"/>
                <a:ea typeface="Poppins Bold"/>
                <a:cs typeface="Poppins Bold"/>
                <a:sym typeface="Poppins Bold"/>
              </a:rPr>
              <a:t>EVALUATION METRICS AND RESULTS</a:t>
            </a:r>
          </a:p>
          <a:p>
            <a:pPr algn="l">
              <a:lnSpc>
                <a:spcPts val="10346"/>
              </a:lnSpc>
            </a:pPr>
            <a:endParaRPr lang="en-US" sz="8767" b="1" spc="-175">
              <a:solidFill>
                <a:srgbClr val="FFFFFF"/>
              </a:solidFill>
              <a:latin typeface="Poppins Bold"/>
              <a:ea typeface="Poppins Bold"/>
              <a:cs typeface="Poppins Bold"/>
              <a:sym typeface="Poppins Bold"/>
            </a:endParaRPr>
          </a:p>
        </p:txBody>
      </p:sp>
      <p:pic>
        <p:nvPicPr>
          <p:cNvPr id="7" name="Picture 6">
            <a:extLst>
              <a:ext uri="{FF2B5EF4-FFF2-40B4-BE49-F238E27FC236}">
                <a16:creationId xmlns:a16="http://schemas.microsoft.com/office/drawing/2014/main" id="{6F29F767-D790-3938-C8CE-6DE073E648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3238500"/>
            <a:ext cx="8719011" cy="63871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4876800" y="1866900"/>
            <a:ext cx="13411200" cy="7467599"/>
          </a:xfrm>
          <a:custGeom>
            <a:avLst/>
            <a:gdLst/>
            <a:ahLst/>
            <a:cxnLst/>
            <a:rect l="l" t="t" r="r" b="b"/>
            <a:pathLst>
              <a:path w="13051674" h="6241933">
                <a:moveTo>
                  <a:pt x="0" y="0"/>
                </a:moveTo>
                <a:lnTo>
                  <a:pt x="13051674" y="0"/>
                </a:lnTo>
                <a:lnTo>
                  <a:pt x="13051674" y="6241933"/>
                </a:lnTo>
                <a:lnTo>
                  <a:pt x="0" y="6241933"/>
                </a:lnTo>
                <a:lnTo>
                  <a:pt x="0" y="0"/>
                </a:lnTo>
                <a:close/>
              </a:path>
            </a:pathLst>
          </a:custGeom>
          <a:blipFill>
            <a:blip r:embed="rId2"/>
            <a:stretch>
              <a:fillRect t="-1696" r="-386" b="-2464"/>
            </a:stretch>
          </a:blipFill>
        </p:spPr>
      </p:sp>
      <p:sp>
        <p:nvSpPr>
          <p:cNvPr id="4" name="TextBox 4"/>
          <p:cNvSpPr txBox="1"/>
          <p:nvPr/>
        </p:nvSpPr>
        <p:spPr>
          <a:xfrm>
            <a:off x="331288" y="104992"/>
            <a:ext cx="13680721" cy="2397611"/>
          </a:xfrm>
          <a:prstGeom prst="rect">
            <a:avLst/>
          </a:prstGeom>
        </p:spPr>
        <p:txBody>
          <a:bodyPr lIns="0" tIns="0" rIns="0" bIns="0" rtlCol="0" anchor="t">
            <a:spAutoFit/>
          </a:bodyPr>
          <a:lstStyle/>
          <a:p>
            <a:pPr algn="l">
              <a:lnSpc>
                <a:spcPts val="9199"/>
              </a:lnSpc>
            </a:pPr>
            <a:r>
              <a:rPr lang="en-US" sz="7796" b="1" spc="-155">
                <a:solidFill>
                  <a:srgbClr val="FFFFFF"/>
                </a:solidFill>
                <a:latin typeface="Poppins Bold"/>
                <a:ea typeface="Poppins Bold"/>
                <a:cs typeface="Poppins Bold"/>
                <a:sym typeface="Poppins Bold"/>
              </a:rPr>
              <a:t>DASHBOARD FEATURES</a:t>
            </a:r>
          </a:p>
          <a:p>
            <a:pPr algn="l">
              <a:lnSpc>
                <a:spcPts val="9199"/>
              </a:lnSpc>
            </a:pPr>
            <a:endParaRPr lang="en-US" sz="7796" b="1" spc="-155">
              <a:solidFill>
                <a:srgbClr val="FFFFFF"/>
              </a:solidFill>
              <a:latin typeface="Poppins Bold"/>
              <a:ea typeface="Poppins Bold"/>
              <a:cs typeface="Poppins Bold"/>
              <a:sym typeface="Poppins Bold"/>
            </a:endParaRPr>
          </a:p>
        </p:txBody>
      </p:sp>
      <p:pic>
        <p:nvPicPr>
          <p:cNvPr id="6" name="Picture 5">
            <a:extLst>
              <a:ext uri="{FF2B5EF4-FFF2-40B4-BE49-F238E27FC236}">
                <a16:creationId xmlns:a16="http://schemas.microsoft.com/office/drawing/2014/main" id="{DBED0783-8AE0-8699-6AE6-FC31AF003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74" y="1866900"/>
            <a:ext cx="4300039" cy="7467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598700"/>
            <a:ext cx="18288000" cy="9089601"/>
          </a:xfrm>
          <a:custGeom>
            <a:avLst/>
            <a:gdLst/>
            <a:ahLst/>
            <a:cxnLst/>
            <a:rect l="l" t="t" r="r" b="b"/>
            <a:pathLst>
              <a:path w="18288000" h="9089601">
                <a:moveTo>
                  <a:pt x="0" y="0"/>
                </a:moveTo>
                <a:lnTo>
                  <a:pt x="18288000" y="0"/>
                </a:lnTo>
                <a:lnTo>
                  <a:pt x="18288000" y="9089600"/>
                </a:lnTo>
                <a:lnTo>
                  <a:pt x="0" y="9089600"/>
                </a:lnTo>
                <a:lnTo>
                  <a:pt x="0" y="0"/>
                </a:lnTo>
                <a:close/>
              </a:path>
            </a:pathLst>
          </a:custGeom>
          <a:blipFill>
            <a:blip r:embed="rId2"/>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406432" y="579313"/>
            <a:ext cx="6699826" cy="1277620"/>
          </a:xfrm>
          <a:prstGeom prst="rect">
            <a:avLst/>
          </a:prstGeom>
        </p:spPr>
        <p:txBody>
          <a:bodyPr lIns="0" tIns="0" rIns="0" bIns="0" rtlCol="0" anchor="t">
            <a:spAutoFit/>
          </a:bodyPr>
          <a:lstStyle/>
          <a:p>
            <a:pPr algn="l">
              <a:lnSpc>
                <a:spcPts val="9440"/>
              </a:lnSpc>
            </a:pPr>
            <a:r>
              <a:rPr lang="en-US" sz="8000" b="1" spc="-160">
                <a:solidFill>
                  <a:srgbClr val="FFFFFF"/>
                </a:solidFill>
                <a:latin typeface="Poppins Bold"/>
                <a:ea typeface="Poppins Bold"/>
                <a:cs typeface="Poppins Bold"/>
                <a:sym typeface="Poppins Bold"/>
              </a:rPr>
              <a:t> References</a:t>
            </a:r>
          </a:p>
        </p:txBody>
      </p:sp>
      <p:sp>
        <p:nvSpPr>
          <p:cNvPr id="3" name="TextBox 3"/>
          <p:cNvSpPr txBox="1"/>
          <p:nvPr/>
        </p:nvSpPr>
        <p:spPr>
          <a:xfrm>
            <a:off x="2050136" y="1999588"/>
            <a:ext cx="15685222" cy="5374812"/>
          </a:xfrm>
          <a:prstGeom prst="rect">
            <a:avLst/>
          </a:prstGeom>
        </p:spPr>
        <p:txBody>
          <a:bodyPr lIns="0" tIns="0" rIns="0" bIns="0" rtlCol="0" anchor="t">
            <a:spAutoFit/>
          </a:bodyPr>
          <a:lstStyle/>
          <a:p>
            <a:pPr algn="just">
              <a:lnSpc>
                <a:spcPts val="10276"/>
              </a:lnSpc>
            </a:pPr>
            <a:r>
              <a:rPr lang="en-US" sz="6044" b="1">
                <a:solidFill>
                  <a:srgbClr val="FFFFFF"/>
                </a:solidFill>
                <a:latin typeface="Poppins Semi-Bold"/>
                <a:ea typeface="Poppins Semi-Bold"/>
                <a:cs typeface="Poppins Semi-Bold"/>
                <a:sym typeface="Poppins Semi-Bold"/>
              </a:rPr>
              <a:t> </a:t>
            </a:r>
          </a:p>
          <a:p>
            <a:pPr marL="815663" lvl="1" indent="-407831" algn="just">
              <a:lnSpc>
                <a:spcPts val="6422"/>
              </a:lnSpc>
              <a:buAutoNum type="arabicPeriod"/>
            </a:pPr>
            <a:r>
              <a:rPr lang="en-US" sz="3777">
                <a:solidFill>
                  <a:srgbClr val="FFFFFF"/>
                </a:solidFill>
                <a:latin typeface="Poppins"/>
                <a:ea typeface="Poppins"/>
                <a:cs typeface="Poppins"/>
                <a:sym typeface="Poppins"/>
              </a:rPr>
              <a:t>OpenAQ Platform – (</a:t>
            </a:r>
            <a:r>
              <a:rPr lang="en-US" sz="3777" u="sng">
                <a:solidFill>
                  <a:srgbClr val="FFFFFF"/>
                </a:solidFill>
                <a:latin typeface="Poppins"/>
                <a:ea typeface="Poppins"/>
                <a:cs typeface="Poppins"/>
                <a:sym typeface="Poppins"/>
                <a:hlinkClick r:id="rId2" tooltip="https://openaq.org"/>
              </a:rPr>
              <a:t>https://openaq.org</a:t>
            </a:r>
            <a:r>
              <a:rPr lang="en-US" sz="3777">
                <a:solidFill>
                  <a:srgbClr val="FFFFFF"/>
                </a:solidFill>
                <a:latin typeface="Poppins"/>
                <a:ea typeface="Poppins"/>
                <a:cs typeface="Poppins"/>
                <a:sym typeface="Poppins"/>
              </a:rPr>
              <a:t>)</a:t>
            </a:r>
          </a:p>
          <a:p>
            <a:pPr marL="815663" lvl="1" indent="-407831" algn="just">
              <a:lnSpc>
                <a:spcPts val="6422"/>
              </a:lnSpc>
              <a:buAutoNum type="arabicPeriod"/>
            </a:pPr>
            <a:r>
              <a:rPr lang="en-US" sz="3777">
                <a:solidFill>
                  <a:srgbClr val="FFFFFF"/>
                </a:solidFill>
                <a:latin typeface="Poppins"/>
                <a:ea typeface="Poppins"/>
                <a:cs typeface="Poppins"/>
                <a:sym typeface="Poppins"/>
              </a:rPr>
              <a:t>Scikit-learn Documentation – (</a:t>
            </a:r>
            <a:r>
              <a:rPr lang="en-US" sz="3777" u="sng">
                <a:solidFill>
                  <a:srgbClr val="FFFFFF"/>
                </a:solidFill>
                <a:latin typeface="Poppins"/>
                <a:ea typeface="Poppins"/>
                <a:cs typeface="Poppins"/>
                <a:sym typeface="Poppins"/>
                <a:hlinkClick r:id="rId3" tooltip="https://scikit-learn.org"/>
              </a:rPr>
              <a:t>https://scikit-learn.org</a:t>
            </a:r>
            <a:r>
              <a:rPr lang="en-US" sz="3777">
                <a:solidFill>
                  <a:srgbClr val="FFFFFF"/>
                </a:solidFill>
                <a:latin typeface="Poppins"/>
                <a:ea typeface="Poppins"/>
                <a:cs typeface="Poppins"/>
                <a:sym typeface="Poppins"/>
              </a:rPr>
              <a:t>)</a:t>
            </a:r>
          </a:p>
          <a:p>
            <a:pPr marL="815663" lvl="1" indent="-407831" algn="just">
              <a:lnSpc>
                <a:spcPts val="6422"/>
              </a:lnSpc>
              <a:buAutoNum type="arabicPeriod"/>
            </a:pPr>
            <a:r>
              <a:rPr lang="en-US" sz="3777">
                <a:solidFill>
                  <a:srgbClr val="FFFFFF"/>
                </a:solidFill>
                <a:latin typeface="Poppins"/>
                <a:ea typeface="Poppins"/>
                <a:cs typeface="Poppins"/>
                <a:sym typeface="Poppins"/>
              </a:rPr>
              <a:t>Streamlit Documentation – (</a:t>
            </a:r>
            <a:r>
              <a:rPr lang="en-US" sz="3777" u="sng">
                <a:solidFill>
                  <a:srgbClr val="FFFFFF"/>
                </a:solidFill>
                <a:latin typeface="Poppins"/>
                <a:ea typeface="Poppins"/>
                <a:cs typeface="Poppins"/>
                <a:sym typeface="Poppins"/>
                <a:hlinkClick r:id="rId4" tooltip="https://streamlit.io"/>
              </a:rPr>
              <a:t>https://streamlit.io</a:t>
            </a:r>
            <a:r>
              <a:rPr lang="en-US" sz="3777">
                <a:solidFill>
                  <a:srgbClr val="FFFFFF"/>
                </a:solidFill>
                <a:latin typeface="Poppins"/>
                <a:ea typeface="Poppins"/>
                <a:cs typeface="Poppins"/>
                <a:sym typeface="Poppins"/>
              </a:rPr>
              <a:t>)</a:t>
            </a:r>
          </a:p>
          <a:p>
            <a:pPr marL="815663" lvl="1" indent="-407831" algn="just">
              <a:lnSpc>
                <a:spcPts val="6422"/>
              </a:lnSpc>
              <a:buAutoNum type="arabicPeriod"/>
            </a:pPr>
            <a:r>
              <a:rPr lang="en-US" sz="3777">
                <a:solidFill>
                  <a:srgbClr val="FFFFFF"/>
                </a:solidFill>
                <a:latin typeface="Poppins"/>
                <a:ea typeface="Poppins"/>
                <a:cs typeface="Poppins"/>
                <a:sym typeface="Poppins"/>
              </a:rPr>
              <a:t>OpenStreetMap-(</a:t>
            </a:r>
            <a:r>
              <a:rPr lang="en-US" sz="3777" u="sng">
                <a:solidFill>
                  <a:srgbClr val="FFFFFF"/>
                </a:solidFill>
                <a:latin typeface="Poppins"/>
                <a:ea typeface="Poppins"/>
                <a:cs typeface="Poppins"/>
                <a:sym typeface="Poppins"/>
                <a:hlinkClick r:id="rId5" tooltip="https://www.openstreetmap.org"/>
              </a:rPr>
              <a:t>https://www.openstreetmap.org</a:t>
            </a:r>
            <a:r>
              <a:rPr lang="en-US" sz="3777">
                <a:solidFill>
                  <a:srgbClr val="FFFFFF"/>
                </a:solidFill>
                <a:latin typeface="Poppins"/>
                <a:ea typeface="Poppins"/>
                <a:cs typeface="Poppins"/>
                <a:sym typeface="Poppins"/>
              </a:rPr>
              <a:t>)</a:t>
            </a:r>
          </a:p>
          <a:p>
            <a:pPr algn="just">
              <a:lnSpc>
                <a:spcPts val="6422"/>
              </a:lnSpc>
            </a:pPr>
            <a:endParaRPr lang="en-US" sz="3777">
              <a:solidFill>
                <a:srgbClr val="FFFFFF"/>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3742522" y="1184729"/>
            <a:ext cx="9451720" cy="1277620"/>
          </a:xfrm>
          <a:prstGeom prst="rect">
            <a:avLst/>
          </a:prstGeom>
        </p:spPr>
        <p:txBody>
          <a:bodyPr lIns="0" tIns="0" rIns="0" bIns="0" rtlCol="0" anchor="t">
            <a:spAutoFit/>
          </a:bodyPr>
          <a:lstStyle/>
          <a:p>
            <a:pPr algn="ctr">
              <a:lnSpc>
                <a:spcPts val="9440"/>
              </a:lnSpc>
            </a:pPr>
            <a:r>
              <a:rPr lang="en-US" sz="8000" b="1" spc="-160">
                <a:solidFill>
                  <a:srgbClr val="FFFFFF"/>
                </a:solidFill>
                <a:latin typeface="Poppins Bold"/>
                <a:ea typeface="Poppins Bold"/>
                <a:cs typeface="Poppins Bold"/>
                <a:sym typeface="Poppins Bold"/>
              </a:rPr>
              <a:t>Conclusion</a:t>
            </a:r>
          </a:p>
        </p:txBody>
      </p:sp>
      <p:sp>
        <p:nvSpPr>
          <p:cNvPr id="4" name="TextBox 4"/>
          <p:cNvSpPr txBox="1"/>
          <p:nvPr/>
        </p:nvSpPr>
        <p:spPr>
          <a:xfrm>
            <a:off x="3188723" y="2534445"/>
            <a:ext cx="13007601" cy="5461025"/>
          </a:xfrm>
          <a:prstGeom prst="rect">
            <a:avLst/>
          </a:prstGeom>
        </p:spPr>
        <p:txBody>
          <a:bodyPr lIns="0" tIns="0" rIns="0" bIns="0" rtlCol="0" anchor="t">
            <a:spAutoFit/>
          </a:bodyPr>
          <a:lstStyle/>
          <a:p>
            <a:pPr algn="ctr">
              <a:lnSpc>
                <a:spcPts val="6213"/>
              </a:lnSpc>
            </a:pPr>
            <a:endParaRPr/>
          </a:p>
          <a:p>
            <a:pPr marL="789173" lvl="1" indent="-394586" algn="ctr">
              <a:lnSpc>
                <a:spcPts val="6213"/>
              </a:lnSpc>
              <a:buFont typeface="Arial"/>
              <a:buChar char="•"/>
            </a:pPr>
            <a:r>
              <a:rPr lang="en-US" sz="3655">
                <a:solidFill>
                  <a:srgbClr val="FFFFFF"/>
                </a:solidFill>
                <a:latin typeface="Poppins"/>
                <a:ea typeface="Poppins"/>
                <a:cs typeface="Poppins"/>
                <a:sym typeface="Poppins"/>
              </a:rPr>
              <a:t>AI-based pollution source prediction</a:t>
            </a:r>
          </a:p>
          <a:p>
            <a:pPr marL="789173" lvl="1" indent="-394586" algn="ctr">
              <a:lnSpc>
                <a:spcPts val="6213"/>
              </a:lnSpc>
              <a:buFont typeface="Arial"/>
              <a:buChar char="•"/>
            </a:pPr>
            <a:r>
              <a:rPr lang="en-US" sz="3655">
                <a:solidFill>
                  <a:srgbClr val="FFFFFF"/>
                </a:solidFill>
                <a:latin typeface="Poppins"/>
                <a:ea typeface="Poppins"/>
                <a:cs typeface="Poppins"/>
                <a:sym typeface="Poppins"/>
              </a:rPr>
              <a:t>91% model accuracy (Random Forest)</a:t>
            </a:r>
          </a:p>
          <a:p>
            <a:pPr marL="789173" lvl="1" indent="-394586" algn="ctr">
              <a:lnSpc>
                <a:spcPts val="6213"/>
              </a:lnSpc>
              <a:buFont typeface="Arial"/>
              <a:buChar char="•"/>
            </a:pPr>
            <a:r>
              <a:rPr lang="en-US" sz="3655">
                <a:solidFill>
                  <a:srgbClr val="FFFFFF"/>
                </a:solidFill>
                <a:latin typeface="Poppins"/>
                <a:ea typeface="Poppins"/>
                <a:cs typeface="Poppins"/>
                <a:sym typeface="Poppins"/>
              </a:rPr>
              <a:t>Effective use of geospatial features</a:t>
            </a:r>
          </a:p>
          <a:p>
            <a:pPr marL="789173" lvl="1" indent="-394586" algn="ctr">
              <a:lnSpc>
                <a:spcPts val="6213"/>
              </a:lnSpc>
              <a:buFont typeface="Arial"/>
              <a:buChar char="•"/>
            </a:pPr>
            <a:r>
              <a:rPr lang="en-US" sz="3655">
                <a:solidFill>
                  <a:srgbClr val="FFFFFF"/>
                </a:solidFill>
                <a:latin typeface="Poppins"/>
                <a:ea typeface="Poppins"/>
                <a:cs typeface="Poppins"/>
                <a:sym typeface="Poppins"/>
              </a:rPr>
              <a:t>Interactive real-time dashboard</a:t>
            </a:r>
          </a:p>
          <a:p>
            <a:pPr marL="789173" lvl="1" indent="-394586" algn="ctr">
              <a:lnSpc>
                <a:spcPts val="6213"/>
              </a:lnSpc>
              <a:buFont typeface="Arial"/>
              <a:buChar char="•"/>
            </a:pPr>
            <a:r>
              <a:rPr lang="en-US" sz="3655">
                <a:solidFill>
                  <a:srgbClr val="FFFFFF"/>
                </a:solidFill>
                <a:latin typeface="Poppins"/>
                <a:ea typeface="Poppins"/>
                <a:cs typeface="Poppins"/>
                <a:sym typeface="Poppins"/>
              </a:rPr>
              <a:t>Practical application in environmental monitoring</a:t>
            </a:r>
          </a:p>
          <a:p>
            <a:pPr algn="ctr">
              <a:lnSpc>
                <a:spcPts val="6213"/>
              </a:lnSpc>
            </a:pPr>
            <a:endParaRPr lang="en-US" sz="3655">
              <a:solidFill>
                <a:srgbClr val="FFFFFF"/>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Freeform 3"/>
          <p:cNvSpPr/>
          <p:nvPr/>
        </p:nvSpPr>
        <p:spPr>
          <a:xfrm flipH="1">
            <a:off x="16914041" y="8989786"/>
            <a:ext cx="345259" cy="235404"/>
          </a:xfrm>
          <a:custGeom>
            <a:avLst/>
            <a:gdLst/>
            <a:ahLst/>
            <a:cxnLst/>
            <a:rect l="l" t="t" r="r" b="b"/>
            <a:pathLst>
              <a:path w="345259" h="235404">
                <a:moveTo>
                  <a:pt x="345259" y="0"/>
                </a:moveTo>
                <a:lnTo>
                  <a:pt x="0" y="0"/>
                </a:lnTo>
                <a:lnTo>
                  <a:pt x="0" y="235403"/>
                </a:lnTo>
                <a:lnTo>
                  <a:pt x="345259" y="235403"/>
                </a:lnTo>
                <a:lnTo>
                  <a:pt x="34525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8899525"/>
            <a:ext cx="1345098" cy="358775"/>
          </a:xfrm>
          <a:prstGeom prst="rect">
            <a:avLst/>
          </a:prstGeom>
        </p:spPr>
        <p:txBody>
          <a:bodyPr lIns="0" tIns="0" rIns="0" bIns="0" rtlCol="0" anchor="t">
            <a:spAutoFit/>
          </a:bodyPr>
          <a:lstStyle/>
          <a:p>
            <a:pPr algn="just">
              <a:lnSpc>
                <a:spcPts val="2799"/>
              </a:lnSpc>
              <a:spcBef>
                <a:spcPct val="0"/>
              </a:spcBef>
            </a:pPr>
            <a:r>
              <a:rPr lang="en-US" sz="1999">
                <a:solidFill>
                  <a:srgbClr val="FFFFFF"/>
                </a:solidFill>
                <a:latin typeface="Poppins"/>
                <a:ea typeface="Poppins"/>
                <a:cs typeface="Poppins"/>
                <a:sym typeface="Poppins"/>
              </a:rPr>
              <a:t>2025</a:t>
            </a:r>
          </a:p>
        </p:txBody>
      </p:sp>
      <p:sp>
        <p:nvSpPr>
          <p:cNvPr id="5" name="Freeform 5"/>
          <p:cNvSpPr/>
          <p:nvPr/>
        </p:nvSpPr>
        <p:spPr>
          <a:xfrm>
            <a:off x="-231050" y="-265888"/>
            <a:ext cx="21405189" cy="11741789"/>
          </a:xfrm>
          <a:custGeom>
            <a:avLst/>
            <a:gdLst/>
            <a:ahLst/>
            <a:cxnLst/>
            <a:rect l="l" t="t" r="r" b="b"/>
            <a:pathLst>
              <a:path w="21405189" h="11741789">
                <a:moveTo>
                  <a:pt x="0" y="0"/>
                </a:moveTo>
                <a:lnTo>
                  <a:pt x="21405189" y="0"/>
                </a:lnTo>
                <a:lnTo>
                  <a:pt x="21405189" y="11741789"/>
                </a:lnTo>
                <a:lnTo>
                  <a:pt x="0" y="11741789"/>
                </a:lnTo>
                <a:lnTo>
                  <a:pt x="0" y="0"/>
                </a:lnTo>
                <a:close/>
              </a:path>
            </a:pathLst>
          </a:custGeom>
          <a:blipFill>
            <a:blip r:embed="rId5"/>
            <a:stretch>
              <a:fillRect t="-41149" b="-41149"/>
            </a:stretch>
          </a:blipFill>
        </p:spPr>
      </p:sp>
      <p:grpSp>
        <p:nvGrpSpPr>
          <p:cNvPr id="6" name="Group 6"/>
          <p:cNvGrpSpPr/>
          <p:nvPr/>
        </p:nvGrpSpPr>
        <p:grpSpPr>
          <a:xfrm>
            <a:off x="-231051" y="2858658"/>
            <a:ext cx="21405189" cy="4569683"/>
            <a:chOff x="0" y="0"/>
            <a:chExt cx="2923536" cy="644122"/>
          </a:xfrm>
        </p:grpSpPr>
        <p:sp>
          <p:nvSpPr>
            <p:cNvPr id="7" name="Freeform 7"/>
            <p:cNvSpPr/>
            <p:nvPr/>
          </p:nvSpPr>
          <p:spPr>
            <a:xfrm>
              <a:off x="0" y="0"/>
              <a:ext cx="2923536" cy="644122"/>
            </a:xfrm>
            <a:custGeom>
              <a:avLst/>
              <a:gdLst/>
              <a:ahLst/>
              <a:cxnLst/>
              <a:rect l="l" t="t" r="r" b="b"/>
              <a:pathLst>
                <a:path w="2923536" h="644122">
                  <a:moveTo>
                    <a:pt x="12691" y="0"/>
                  </a:moveTo>
                  <a:lnTo>
                    <a:pt x="2910845" y="0"/>
                  </a:lnTo>
                  <a:cubicBezTo>
                    <a:pt x="2917854" y="0"/>
                    <a:pt x="2923536" y="5682"/>
                    <a:pt x="2923536" y="12691"/>
                  </a:cubicBezTo>
                  <a:lnTo>
                    <a:pt x="2923536" y="631431"/>
                  </a:lnTo>
                  <a:cubicBezTo>
                    <a:pt x="2923536" y="634797"/>
                    <a:pt x="2922199" y="638025"/>
                    <a:pt x="2919818" y="640405"/>
                  </a:cubicBezTo>
                  <a:cubicBezTo>
                    <a:pt x="2917439" y="642785"/>
                    <a:pt x="2914210" y="644122"/>
                    <a:pt x="2910845" y="644122"/>
                  </a:cubicBezTo>
                  <a:lnTo>
                    <a:pt x="12691" y="644122"/>
                  </a:lnTo>
                  <a:cubicBezTo>
                    <a:pt x="9325" y="644122"/>
                    <a:pt x="6097" y="642785"/>
                    <a:pt x="3717" y="640405"/>
                  </a:cubicBezTo>
                  <a:cubicBezTo>
                    <a:pt x="1337" y="638025"/>
                    <a:pt x="0" y="634797"/>
                    <a:pt x="0" y="631431"/>
                  </a:cubicBezTo>
                  <a:lnTo>
                    <a:pt x="0" y="12691"/>
                  </a:lnTo>
                  <a:cubicBezTo>
                    <a:pt x="0" y="9325"/>
                    <a:pt x="1337" y="6097"/>
                    <a:pt x="3717" y="3717"/>
                  </a:cubicBezTo>
                  <a:cubicBezTo>
                    <a:pt x="6097" y="1337"/>
                    <a:pt x="9325" y="0"/>
                    <a:pt x="12691" y="0"/>
                  </a:cubicBezTo>
                  <a:close/>
                </a:path>
              </a:pathLst>
            </a:custGeom>
            <a:gradFill rotWithShape="1">
              <a:gsLst>
                <a:gs pos="0">
                  <a:srgbClr val="010041">
                    <a:alpha val="85000"/>
                  </a:srgbClr>
                </a:gs>
                <a:gs pos="100000">
                  <a:srgbClr val="0054C5">
                    <a:alpha val="85000"/>
                  </a:srgbClr>
                </a:gs>
              </a:gsLst>
              <a:lin ang="0"/>
            </a:gradFill>
            <a:ln cap="rnd">
              <a:noFill/>
              <a:prstDash val="solid"/>
              <a:round/>
            </a:ln>
          </p:spPr>
        </p:sp>
        <p:sp>
          <p:nvSpPr>
            <p:cNvPr id="8" name="TextBox 8"/>
            <p:cNvSpPr txBox="1"/>
            <p:nvPr/>
          </p:nvSpPr>
          <p:spPr>
            <a:xfrm>
              <a:off x="0" y="-57150"/>
              <a:ext cx="2923536" cy="70127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0914262" y="1803218"/>
            <a:ext cx="10267133" cy="10267133"/>
          </a:xfrm>
          <a:custGeom>
            <a:avLst/>
            <a:gdLst/>
            <a:ahLst/>
            <a:cxnLst/>
            <a:rect l="l" t="t" r="r" b="b"/>
            <a:pathLst>
              <a:path w="10267133" h="10267133">
                <a:moveTo>
                  <a:pt x="0" y="0"/>
                </a:moveTo>
                <a:lnTo>
                  <a:pt x="10267133" y="0"/>
                </a:lnTo>
                <a:lnTo>
                  <a:pt x="10267133" y="10267133"/>
                </a:lnTo>
                <a:lnTo>
                  <a:pt x="0" y="10267133"/>
                </a:lnTo>
                <a:lnTo>
                  <a:pt x="0" y="0"/>
                </a:lnTo>
                <a:close/>
              </a:path>
            </a:pathLst>
          </a:custGeom>
          <a:blipFill>
            <a:blip r:embed="rId6"/>
            <a:stretch>
              <a:fillRect/>
            </a:stretch>
          </a:blipFill>
        </p:spPr>
      </p:sp>
      <p:sp>
        <p:nvSpPr>
          <p:cNvPr id="10" name="Freeform 10"/>
          <p:cNvSpPr/>
          <p:nvPr/>
        </p:nvSpPr>
        <p:spPr>
          <a:xfrm>
            <a:off x="6892114" y="2858658"/>
            <a:ext cx="3581341" cy="4569683"/>
          </a:xfrm>
          <a:custGeom>
            <a:avLst/>
            <a:gdLst/>
            <a:ahLst/>
            <a:cxnLst/>
            <a:rect l="l" t="t" r="r" b="b"/>
            <a:pathLst>
              <a:path w="3581341" h="4569683">
                <a:moveTo>
                  <a:pt x="0" y="0"/>
                </a:moveTo>
                <a:lnTo>
                  <a:pt x="3581341" y="0"/>
                </a:lnTo>
                <a:lnTo>
                  <a:pt x="3581341" y="4569684"/>
                </a:lnTo>
                <a:lnTo>
                  <a:pt x="0" y="4569684"/>
                </a:lnTo>
                <a:lnTo>
                  <a:pt x="0" y="0"/>
                </a:lnTo>
                <a:close/>
              </a:path>
            </a:pathLst>
          </a:custGeom>
          <a:blipFill>
            <a:blip r:embed="rId7"/>
            <a:stretch>
              <a:fillRect l="-13798" r="-13798"/>
            </a:stretch>
          </a:blipFill>
        </p:spPr>
      </p:sp>
      <p:sp>
        <p:nvSpPr>
          <p:cNvPr id="11" name="TextBox 11"/>
          <p:cNvSpPr txBox="1"/>
          <p:nvPr/>
        </p:nvSpPr>
        <p:spPr>
          <a:xfrm>
            <a:off x="446940" y="3277241"/>
            <a:ext cx="7390947" cy="3694419"/>
          </a:xfrm>
          <a:prstGeom prst="rect">
            <a:avLst/>
          </a:prstGeom>
        </p:spPr>
        <p:txBody>
          <a:bodyPr lIns="0" tIns="0" rIns="0" bIns="0" rtlCol="0" anchor="t">
            <a:spAutoFit/>
          </a:bodyPr>
          <a:lstStyle/>
          <a:p>
            <a:pPr algn="l">
              <a:lnSpc>
                <a:spcPts val="14058"/>
              </a:lnSpc>
            </a:pPr>
            <a:r>
              <a:rPr lang="en-US" sz="12331" b="1" spc="-246" dirty="0">
                <a:solidFill>
                  <a:srgbClr val="FFFFFF"/>
                </a:solidFill>
                <a:latin typeface="Poppins Bold"/>
                <a:ea typeface="Poppins Bold"/>
                <a:cs typeface="Poppins Bold"/>
                <a:sym typeface="Poppi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6914041" y="8989786"/>
            <a:ext cx="345259" cy="235404"/>
          </a:xfrm>
          <a:custGeom>
            <a:avLst/>
            <a:gdLst/>
            <a:ahLst/>
            <a:cxnLst/>
            <a:rect l="l" t="t" r="r" b="b"/>
            <a:pathLst>
              <a:path w="345259" h="235404">
                <a:moveTo>
                  <a:pt x="345259" y="0"/>
                </a:moveTo>
                <a:lnTo>
                  <a:pt x="0" y="0"/>
                </a:lnTo>
                <a:lnTo>
                  <a:pt x="0" y="235403"/>
                </a:lnTo>
                <a:lnTo>
                  <a:pt x="345259" y="235403"/>
                </a:lnTo>
                <a:lnTo>
                  <a:pt x="34525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94786" y="766075"/>
            <a:ext cx="6964010" cy="1277620"/>
          </a:xfrm>
          <a:prstGeom prst="rect">
            <a:avLst/>
          </a:prstGeom>
        </p:spPr>
        <p:txBody>
          <a:bodyPr lIns="0" tIns="0" rIns="0" bIns="0" rtlCol="0" anchor="t">
            <a:spAutoFit/>
          </a:bodyPr>
          <a:lstStyle/>
          <a:p>
            <a:pPr algn="l">
              <a:lnSpc>
                <a:spcPts val="9440"/>
              </a:lnSpc>
            </a:pPr>
            <a:r>
              <a:rPr lang="en-US" sz="8000" b="1" spc="-160">
                <a:solidFill>
                  <a:srgbClr val="FFFFFF"/>
                </a:solidFill>
                <a:latin typeface="Poppins Bold"/>
                <a:ea typeface="Poppins Bold"/>
                <a:cs typeface="Poppins Bold"/>
                <a:sym typeface="Poppins Bold"/>
              </a:rPr>
              <a:t>Abstract</a:t>
            </a:r>
          </a:p>
        </p:txBody>
      </p:sp>
      <p:sp>
        <p:nvSpPr>
          <p:cNvPr id="4" name="TextBox 4"/>
          <p:cNvSpPr txBox="1"/>
          <p:nvPr/>
        </p:nvSpPr>
        <p:spPr>
          <a:xfrm>
            <a:off x="664617" y="2626425"/>
            <a:ext cx="9515451" cy="5464175"/>
          </a:xfrm>
          <a:prstGeom prst="rect">
            <a:avLst/>
          </a:prstGeom>
        </p:spPr>
        <p:txBody>
          <a:bodyPr lIns="0" tIns="0" rIns="0" bIns="0" rtlCol="0" anchor="t">
            <a:spAutoFit/>
          </a:bodyPr>
          <a:lstStyle/>
          <a:p>
            <a:pPr algn="just">
              <a:lnSpc>
                <a:spcPts val="5440"/>
              </a:lnSpc>
            </a:pPr>
            <a:r>
              <a:rPr lang="en-US" sz="3200">
                <a:solidFill>
                  <a:srgbClr val="FFFFFF"/>
                </a:solidFill>
                <a:latin typeface="Poppins"/>
                <a:ea typeface="Poppins"/>
                <a:cs typeface="Poppins"/>
                <a:sym typeface="Poppins"/>
              </a:rPr>
              <a:t>•Air pollution is a serious environmental challenge</a:t>
            </a:r>
          </a:p>
          <a:p>
            <a:pPr algn="just">
              <a:lnSpc>
                <a:spcPts val="5440"/>
              </a:lnSpc>
            </a:pPr>
            <a:r>
              <a:rPr lang="en-US" sz="3200">
                <a:solidFill>
                  <a:srgbClr val="FFFFFF"/>
                </a:solidFill>
                <a:latin typeface="Poppins"/>
                <a:ea typeface="Poppins"/>
                <a:cs typeface="Poppins"/>
                <a:sym typeface="Poppins"/>
              </a:rPr>
              <a:t>•Existing systems lack pollution source identification</a:t>
            </a:r>
          </a:p>
          <a:p>
            <a:pPr algn="just">
              <a:lnSpc>
                <a:spcPts val="5440"/>
              </a:lnSpc>
            </a:pPr>
            <a:r>
              <a:rPr lang="en-US" sz="3200">
                <a:solidFill>
                  <a:srgbClr val="FFFFFF"/>
                </a:solidFill>
                <a:latin typeface="Poppins"/>
                <a:ea typeface="Poppins"/>
                <a:cs typeface="Poppins"/>
                <a:sym typeface="Poppins"/>
              </a:rPr>
              <a:t>•EnviroScan applies AI and geospatial analytics</a:t>
            </a:r>
          </a:p>
          <a:p>
            <a:pPr algn="just">
              <a:lnSpc>
                <a:spcPts val="5440"/>
              </a:lnSpc>
            </a:pPr>
            <a:r>
              <a:rPr lang="en-US" sz="3200">
                <a:solidFill>
                  <a:srgbClr val="FFFFFF"/>
                </a:solidFill>
                <a:latin typeface="Poppins"/>
                <a:ea typeface="Poppins"/>
                <a:cs typeface="Poppins"/>
                <a:sym typeface="Poppins"/>
              </a:rPr>
              <a:t>•Interactive visualization through a dashboard</a:t>
            </a:r>
          </a:p>
          <a:p>
            <a:pPr algn="just">
              <a:lnSpc>
                <a:spcPts val="5440"/>
              </a:lnSpc>
            </a:pPr>
            <a:endParaRPr lang="en-US" sz="3200">
              <a:solidFill>
                <a:srgbClr val="FFFFFF"/>
              </a:solidFill>
              <a:latin typeface="Poppins"/>
              <a:ea typeface="Poppins"/>
              <a:cs typeface="Poppins"/>
              <a:sym typeface="Poppins"/>
            </a:endParaRPr>
          </a:p>
        </p:txBody>
      </p:sp>
      <p:grpSp>
        <p:nvGrpSpPr>
          <p:cNvPr id="5" name="Group 5"/>
          <p:cNvGrpSpPr/>
          <p:nvPr/>
        </p:nvGrpSpPr>
        <p:grpSpPr>
          <a:xfrm>
            <a:off x="10884918" y="2622430"/>
            <a:ext cx="5326282" cy="5312108"/>
            <a:chOff x="0" y="0"/>
            <a:chExt cx="814969" cy="812800"/>
          </a:xfrm>
        </p:grpSpPr>
        <p:sp>
          <p:nvSpPr>
            <p:cNvPr id="6" name="Freeform 6"/>
            <p:cNvSpPr/>
            <p:nvPr/>
          </p:nvSpPr>
          <p:spPr>
            <a:xfrm>
              <a:off x="0" y="0"/>
              <a:ext cx="814969" cy="812800"/>
            </a:xfrm>
            <a:custGeom>
              <a:avLst/>
              <a:gdLst/>
              <a:ahLst/>
              <a:cxnLst/>
              <a:rect l="l" t="t" r="r" b="b"/>
              <a:pathLst>
                <a:path w="814969" h="812800">
                  <a:moveTo>
                    <a:pt x="33431" y="0"/>
                  </a:moveTo>
                  <a:lnTo>
                    <a:pt x="781538" y="0"/>
                  </a:lnTo>
                  <a:cubicBezTo>
                    <a:pt x="790404" y="0"/>
                    <a:pt x="798907" y="3522"/>
                    <a:pt x="805177" y="9792"/>
                  </a:cubicBezTo>
                  <a:cubicBezTo>
                    <a:pt x="811447" y="16061"/>
                    <a:pt x="814969" y="24565"/>
                    <a:pt x="814969" y="33431"/>
                  </a:cubicBezTo>
                  <a:lnTo>
                    <a:pt x="814969" y="779369"/>
                  </a:lnTo>
                  <a:cubicBezTo>
                    <a:pt x="814969" y="788235"/>
                    <a:pt x="811447" y="796739"/>
                    <a:pt x="805177" y="803008"/>
                  </a:cubicBezTo>
                  <a:cubicBezTo>
                    <a:pt x="798907" y="809278"/>
                    <a:pt x="790404" y="812800"/>
                    <a:pt x="781538" y="812800"/>
                  </a:cubicBezTo>
                  <a:lnTo>
                    <a:pt x="33431" y="812800"/>
                  </a:lnTo>
                  <a:cubicBezTo>
                    <a:pt x="24565" y="812800"/>
                    <a:pt x="16061" y="809278"/>
                    <a:pt x="9792" y="803008"/>
                  </a:cubicBezTo>
                  <a:cubicBezTo>
                    <a:pt x="3522" y="796739"/>
                    <a:pt x="0" y="788235"/>
                    <a:pt x="0" y="779369"/>
                  </a:cubicBezTo>
                  <a:lnTo>
                    <a:pt x="0" y="33431"/>
                  </a:lnTo>
                  <a:cubicBezTo>
                    <a:pt x="0" y="24565"/>
                    <a:pt x="3522" y="16061"/>
                    <a:pt x="9792" y="9792"/>
                  </a:cubicBezTo>
                  <a:cubicBezTo>
                    <a:pt x="16061" y="3522"/>
                    <a:pt x="24565" y="0"/>
                    <a:pt x="33431" y="0"/>
                  </a:cubicBezTo>
                  <a:close/>
                </a:path>
              </a:pathLst>
            </a:custGeom>
            <a:blipFill>
              <a:blip r:embed="rId4"/>
              <a:stretch>
                <a:fillRect l="-38652" r="-38652"/>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6914041" y="8989786"/>
            <a:ext cx="345259" cy="235404"/>
          </a:xfrm>
          <a:custGeom>
            <a:avLst/>
            <a:gdLst/>
            <a:ahLst/>
            <a:cxnLst/>
            <a:rect l="l" t="t" r="r" b="b"/>
            <a:pathLst>
              <a:path w="345259" h="235404">
                <a:moveTo>
                  <a:pt x="345259" y="0"/>
                </a:moveTo>
                <a:lnTo>
                  <a:pt x="0" y="0"/>
                </a:lnTo>
                <a:lnTo>
                  <a:pt x="0" y="235403"/>
                </a:lnTo>
                <a:lnTo>
                  <a:pt x="345259" y="235403"/>
                </a:lnTo>
                <a:lnTo>
                  <a:pt x="345259"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37713" y="1532636"/>
            <a:ext cx="6083913" cy="4733276"/>
            <a:chOff x="0" y="0"/>
            <a:chExt cx="942557" cy="733308"/>
          </a:xfrm>
        </p:grpSpPr>
        <p:sp>
          <p:nvSpPr>
            <p:cNvPr id="4" name="Freeform 4"/>
            <p:cNvSpPr/>
            <p:nvPr/>
          </p:nvSpPr>
          <p:spPr>
            <a:xfrm>
              <a:off x="0" y="0"/>
              <a:ext cx="942557" cy="733308"/>
            </a:xfrm>
            <a:custGeom>
              <a:avLst/>
              <a:gdLst/>
              <a:ahLst/>
              <a:cxnLst/>
              <a:rect l="l" t="t" r="r" b="b"/>
              <a:pathLst>
                <a:path w="942557" h="733308">
                  <a:moveTo>
                    <a:pt x="29268" y="0"/>
                  </a:moveTo>
                  <a:lnTo>
                    <a:pt x="913289" y="0"/>
                  </a:lnTo>
                  <a:cubicBezTo>
                    <a:pt x="921052" y="0"/>
                    <a:pt x="928496" y="3084"/>
                    <a:pt x="933985" y="8572"/>
                  </a:cubicBezTo>
                  <a:cubicBezTo>
                    <a:pt x="939474" y="14061"/>
                    <a:pt x="942557" y="21506"/>
                    <a:pt x="942557" y="29268"/>
                  </a:cubicBezTo>
                  <a:lnTo>
                    <a:pt x="942557" y="704040"/>
                  </a:lnTo>
                  <a:cubicBezTo>
                    <a:pt x="942557" y="720205"/>
                    <a:pt x="929454" y="733308"/>
                    <a:pt x="913289" y="733308"/>
                  </a:cubicBezTo>
                  <a:lnTo>
                    <a:pt x="29268" y="733308"/>
                  </a:lnTo>
                  <a:cubicBezTo>
                    <a:pt x="21506" y="733308"/>
                    <a:pt x="14061" y="730225"/>
                    <a:pt x="8572" y="724736"/>
                  </a:cubicBezTo>
                  <a:cubicBezTo>
                    <a:pt x="3084" y="719247"/>
                    <a:pt x="0" y="711803"/>
                    <a:pt x="0" y="704040"/>
                  </a:cubicBezTo>
                  <a:lnTo>
                    <a:pt x="0" y="29268"/>
                  </a:lnTo>
                  <a:cubicBezTo>
                    <a:pt x="0" y="21506"/>
                    <a:pt x="3084" y="14061"/>
                    <a:pt x="8572" y="8572"/>
                  </a:cubicBezTo>
                  <a:cubicBezTo>
                    <a:pt x="14061" y="3084"/>
                    <a:pt x="21506" y="0"/>
                    <a:pt x="29268" y="0"/>
                  </a:cubicBezTo>
                  <a:close/>
                </a:path>
              </a:pathLst>
            </a:custGeom>
            <a:blipFill>
              <a:blip r:embed="rId4"/>
              <a:stretch>
                <a:fillRect t="-14267" b="-14267"/>
              </a:stretch>
            </a:blipFill>
          </p:spPr>
        </p:sp>
      </p:grpSp>
      <p:grpSp>
        <p:nvGrpSpPr>
          <p:cNvPr id="5" name="Group 5"/>
          <p:cNvGrpSpPr/>
          <p:nvPr/>
        </p:nvGrpSpPr>
        <p:grpSpPr>
          <a:xfrm>
            <a:off x="1550253" y="6823710"/>
            <a:ext cx="6083913" cy="2483666"/>
            <a:chOff x="0" y="0"/>
            <a:chExt cx="942557" cy="384785"/>
          </a:xfrm>
        </p:grpSpPr>
        <p:sp>
          <p:nvSpPr>
            <p:cNvPr id="6" name="Freeform 6"/>
            <p:cNvSpPr/>
            <p:nvPr/>
          </p:nvSpPr>
          <p:spPr>
            <a:xfrm>
              <a:off x="0" y="0"/>
              <a:ext cx="942557" cy="384785"/>
            </a:xfrm>
            <a:custGeom>
              <a:avLst/>
              <a:gdLst/>
              <a:ahLst/>
              <a:cxnLst/>
              <a:rect l="l" t="t" r="r" b="b"/>
              <a:pathLst>
                <a:path w="942557" h="384785">
                  <a:moveTo>
                    <a:pt x="29268" y="0"/>
                  </a:moveTo>
                  <a:lnTo>
                    <a:pt x="913289" y="0"/>
                  </a:lnTo>
                  <a:cubicBezTo>
                    <a:pt x="921052" y="0"/>
                    <a:pt x="928496" y="3084"/>
                    <a:pt x="933985" y="8572"/>
                  </a:cubicBezTo>
                  <a:cubicBezTo>
                    <a:pt x="939474" y="14061"/>
                    <a:pt x="942557" y="21506"/>
                    <a:pt x="942557" y="29268"/>
                  </a:cubicBezTo>
                  <a:lnTo>
                    <a:pt x="942557" y="355517"/>
                  </a:lnTo>
                  <a:cubicBezTo>
                    <a:pt x="942557" y="363279"/>
                    <a:pt x="939474" y="370724"/>
                    <a:pt x="933985" y="376213"/>
                  </a:cubicBezTo>
                  <a:cubicBezTo>
                    <a:pt x="928496" y="381701"/>
                    <a:pt x="921052" y="384785"/>
                    <a:pt x="913289" y="384785"/>
                  </a:cubicBezTo>
                  <a:lnTo>
                    <a:pt x="29268" y="384785"/>
                  </a:lnTo>
                  <a:cubicBezTo>
                    <a:pt x="13104" y="384785"/>
                    <a:pt x="0" y="371681"/>
                    <a:pt x="0" y="355517"/>
                  </a:cubicBezTo>
                  <a:lnTo>
                    <a:pt x="0" y="29268"/>
                  </a:lnTo>
                  <a:cubicBezTo>
                    <a:pt x="0" y="21506"/>
                    <a:pt x="3084" y="14061"/>
                    <a:pt x="8572" y="8572"/>
                  </a:cubicBezTo>
                  <a:cubicBezTo>
                    <a:pt x="14061" y="3084"/>
                    <a:pt x="21506" y="0"/>
                    <a:pt x="29268" y="0"/>
                  </a:cubicBezTo>
                  <a:close/>
                </a:path>
              </a:pathLst>
            </a:custGeom>
            <a:blipFill>
              <a:blip r:embed="rId5"/>
              <a:stretch>
                <a:fillRect t="-72478" b="-72478"/>
              </a:stretch>
            </a:blipFill>
          </p:spPr>
        </p:sp>
      </p:grpSp>
      <p:sp>
        <p:nvSpPr>
          <p:cNvPr id="7" name="TextBox 7"/>
          <p:cNvSpPr txBox="1"/>
          <p:nvPr/>
        </p:nvSpPr>
        <p:spPr>
          <a:xfrm>
            <a:off x="8986802" y="638828"/>
            <a:ext cx="6964010" cy="1277620"/>
          </a:xfrm>
          <a:prstGeom prst="rect">
            <a:avLst/>
          </a:prstGeom>
        </p:spPr>
        <p:txBody>
          <a:bodyPr lIns="0" tIns="0" rIns="0" bIns="0" rtlCol="0" anchor="t">
            <a:spAutoFit/>
          </a:bodyPr>
          <a:lstStyle/>
          <a:p>
            <a:pPr algn="l">
              <a:lnSpc>
                <a:spcPts val="9440"/>
              </a:lnSpc>
            </a:pPr>
            <a:r>
              <a:rPr lang="en-US" sz="8000" b="1" spc="-160">
                <a:solidFill>
                  <a:srgbClr val="FFFFFF"/>
                </a:solidFill>
                <a:latin typeface="Poppins Bold"/>
                <a:ea typeface="Poppins Bold"/>
                <a:cs typeface="Poppins Bold"/>
                <a:sym typeface="Poppins Bold"/>
              </a:rPr>
              <a:t>Introdution</a:t>
            </a:r>
          </a:p>
        </p:txBody>
      </p:sp>
      <p:sp>
        <p:nvSpPr>
          <p:cNvPr id="8" name="TextBox 8"/>
          <p:cNvSpPr txBox="1"/>
          <p:nvPr/>
        </p:nvSpPr>
        <p:spPr>
          <a:xfrm>
            <a:off x="8577291" y="2667771"/>
            <a:ext cx="8455942" cy="5464175"/>
          </a:xfrm>
          <a:prstGeom prst="rect">
            <a:avLst/>
          </a:prstGeom>
        </p:spPr>
        <p:txBody>
          <a:bodyPr lIns="0" tIns="0" rIns="0" bIns="0" rtlCol="0" anchor="t">
            <a:spAutoFit/>
          </a:bodyPr>
          <a:lstStyle/>
          <a:p>
            <a:pPr algn="just">
              <a:lnSpc>
                <a:spcPts val="5440"/>
              </a:lnSpc>
            </a:pPr>
            <a:r>
              <a:rPr lang="en-US" sz="3200">
                <a:solidFill>
                  <a:srgbClr val="FFFFFF"/>
                </a:solidFill>
                <a:latin typeface="Poppins"/>
                <a:ea typeface="Poppins"/>
                <a:cs typeface="Poppins"/>
                <a:sym typeface="Poppins"/>
              </a:rPr>
              <a:t>Rapid urbanization and industrialization have significantly increased air pollution levels in many cities. EnviroScan aims to bridge this gap by combining machine learning and geospatial analysis to automatically classify pollution sources and visualize them through an interactive dashboard.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6914041" y="8989786"/>
            <a:ext cx="345259" cy="235404"/>
          </a:xfrm>
          <a:custGeom>
            <a:avLst/>
            <a:gdLst/>
            <a:ahLst/>
            <a:cxnLst/>
            <a:rect l="l" t="t" r="r" b="b"/>
            <a:pathLst>
              <a:path w="345259" h="235404">
                <a:moveTo>
                  <a:pt x="345259" y="0"/>
                </a:moveTo>
                <a:lnTo>
                  <a:pt x="0" y="0"/>
                </a:lnTo>
                <a:lnTo>
                  <a:pt x="0" y="235403"/>
                </a:lnTo>
                <a:lnTo>
                  <a:pt x="345259" y="235403"/>
                </a:lnTo>
                <a:lnTo>
                  <a:pt x="34525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11545" y="605732"/>
            <a:ext cx="10685297" cy="1277620"/>
          </a:xfrm>
          <a:prstGeom prst="rect">
            <a:avLst/>
          </a:prstGeom>
        </p:spPr>
        <p:txBody>
          <a:bodyPr lIns="0" tIns="0" rIns="0" bIns="0" rtlCol="0" anchor="t">
            <a:spAutoFit/>
          </a:bodyPr>
          <a:lstStyle/>
          <a:p>
            <a:pPr algn="l">
              <a:lnSpc>
                <a:spcPts val="9440"/>
              </a:lnSpc>
            </a:pPr>
            <a:r>
              <a:rPr lang="en-US" sz="8000" b="1" spc="-160">
                <a:solidFill>
                  <a:srgbClr val="FFFFFF"/>
                </a:solidFill>
                <a:latin typeface="Poppins Bold"/>
                <a:ea typeface="Poppins Bold"/>
                <a:cs typeface="Poppins Bold"/>
                <a:sym typeface="Poppins Bold"/>
              </a:rPr>
              <a:t>Problem Statement</a:t>
            </a:r>
          </a:p>
        </p:txBody>
      </p:sp>
      <p:sp>
        <p:nvSpPr>
          <p:cNvPr id="4" name="TextBox 4"/>
          <p:cNvSpPr txBox="1"/>
          <p:nvPr/>
        </p:nvSpPr>
        <p:spPr>
          <a:xfrm>
            <a:off x="6801862" y="2121243"/>
            <a:ext cx="10813731" cy="7521575"/>
          </a:xfrm>
          <a:prstGeom prst="rect">
            <a:avLst/>
          </a:prstGeom>
        </p:spPr>
        <p:txBody>
          <a:bodyPr lIns="0" tIns="0" rIns="0" bIns="0" rtlCol="0" anchor="t">
            <a:spAutoFit/>
          </a:bodyPr>
          <a:lstStyle/>
          <a:p>
            <a:pPr algn="just">
              <a:lnSpc>
                <a:spcPts val="5440"/>
              </a:lnSpc>
            </a:pPr>
            <a:endParaRPr/>
          </a:p>
          <a:p>
            <a:pPr marL="690881" lvl="1" indent="-345440" algn="just">
              <a:lnSpc>
                <a:spcPts val="5440"/>
              </a:lnSpc>
              <a:buFont typeface="Arial"/>
              <a:buChar char="•"/>
            </a:pPr>
            <a:r>
              <a:rPr lang="en-US" sz="3200">
                <a:solidFill>
                  <a:srgbClr val="FFFFFF"/>
                </a:solidFill>
                <a:latin typeface="Poppins"/>
                <a:ea typeface="Poppins"/>
                <a:cs typeface="Poppins"/>
                <a:sym typeface="Poppins"/>
              </a:rPr>
              <a:t>Existing air-quality systems only report pollutant concentrations</a:t>
            </a:r>
          </a:p>
          <a:p>
            <a:pPr marL="690881" lvl="1" indent="-345440" algn="just">
              <a:lnSpc>
                <a:spcPts val="5440"/>
              </a:lnSpc>
              <a:buFont typeface="Arial"/>
              <a:buChar char="•"/>
            </a:pPr>
            <a:r>
              <a:rPr lang="en-US" sz="3200">
                <a:solidFill>
                  <a:srgbClr val="FFFFFF"/>
                </a:solidFill>
                <a:latin typeface="Poppins"/>
                <a:ea typeface="Poppins"/>
                <a:cs typeface="Poppins"/>
                <a:sym typeface="Poppins"/>
              </a:rPr>
              <a:t>Pollution source identification is largely manual</a:t>
            </a:r>
          </a:p>
          <a:p>
            <a:pPr marL="690881" lvl="1" indent="-345440" algn="just">
              <a:lnSpc>
                <a:spcPts val="5440"/>
              </a:lnSpc>
              <a:buFont typeface="Arial"/>
              <a:buChar char="•"/>
            </a:pPr>
            <a:r>
              <a:rPr lang="en-US" sz="3200">
                <a:solidFill>
                  <a:srgbClr val="FFFFFF"/>
                </a:solidFill>
                <a:latin typeface="Poppins"/>
                <a:ea typeface="Poppins"/>
                <a:cs typeface="Poppins"/>
                <a:sym typeface="Poppins"/>
              </a:rPr>
              <a:t>Lack of real-time visual analytics</a:t>
            </a:r>
          </a:p>
          <a:p>
            <a:pPr marL="690881" lvl="1" indent="-345440" algn="just">
              <a:lnSpc>
                <a:spcPts val="5440"/>
              </a:lnSpc>
              <a:buFont typeface="Arial"/>
              <a:buChar char="•"/>
            </a:pPr>
            <a:r>
              <a:rPr lang="en-US" sz="3200">
                <a:solidFill>
                  <a:srgbClr val="FFFFFF"/>
                </a:solidFill>
                <a:latin typeface="Poppins"/>
                <a:ea typeface="Poppins"/>
                <a:cs typeface="Poppins"/>
                <a:sym typeface="Poppins"/>
              </a:rPr>
              <a:t>Limited decision-support tools for policymakers</a:t>
            </a:r>
          </a:p>
          <a:p>
            <a:pPr algn="just">
              <a:lnSpc>
                <a:spcPts val="5440"/>
              </a:lnSpc>
            </a:pPr>
            <a:r>
              <a:rPr lang="en-US" sz="3200">
                <a:solidFill>
                  <a:srgbClr val="FFFFFF"/>
                </a:solidFill>
                <a:latin typeface="Poppins"/>
                <a:ea typeface="Poppins"/>
                <a:cs typeface="Poppins"/>
                <a:sym typeface="Poppins"/>
              </a:rPr>
              <a:t> </a:t>
            </a:r>
          </a:p>
          <a:p>
            <a:pPr algn="just">
              <a:lnSpc>
                <a:spcPts val="5440"/>
              </a:lnSpc>
            </a:pPr>
            <a:r>
              <a:rPr lang="en-US" sz="3200">
                <a:solidFill>
                  <a:srgbClr val="FFFFFF"/>
                </a:solidFill>
                <a:latin typeface="Poppins"/>
                <a:ea typeface="Poppins"/>
                <a:cs typeface="Poppins"/>
                <a:sym typeface="Poppins"/>
              </a:rPr>
              <a:t>To design an automated system that identifies pollution sources from air-quality data and presents insights through an interactive dashboard.</a:t>
            </a:r>
          </a:p>
          <a:p>
            <a:pPr algn="just">
              <a:lnSpc>
                <a:spcPts val="5440"/>
              </a:lnSpc>
            </a:pPr>
            <a:endParaRPr lang="en-US" sz="3200">
              <a:solidFill>
                <a:srgbClr val="FFFFFF"/>
              </a:solidFill>
              <a:latin typeface="Poppins"/>
              <a:ea typeface="Poppins"/>
              <a:cs typeface="Poppins"/>
              <a:sym typeface="Poppins"/>
            </a:endParaRPr>
          </a:p>
        </p:txBody>
      </p:sp>
      <p:grpSp>
        <p:nvGrpSpPr>
          <p:cNvPr id="5" name="Group 5"/>
          <p:cNvGrpSpPr/>
          <p:nvPr/>
        </p:nvGrpSpPr>
        <p:grpSpPr>
          <a:xfrm>
            <a:off x="869898" y="2540448"/>
            <a:ext cx="5038014" cy="3789952"/>
            <a:chOff x="0" y="0"/>
            <a:chExt cx="780520" cy="587163"/>
          </a:xfrm>
        </p:grpSpPr>
        <p:sp>
          <p:nvSpPr>
            <p:cNvPr id="6" name="Freeform 6"/>
            <p:cNvSpPr/>
            <p:nvPr/>
          </p:nvSpPr>
          <p:spPr>
            <a:xfrm>
              <a:off x="0" y="0"/>
              <a:ext cx="780520" cy="587163"/>
            </a:xfrm>
            <a:custGeom>
              <a:avLst/>
              <a:gdLst/>
              <a:ahLst/>
              <a:cxnLst/>
              <a:rect l="l" t="t" r="r" b="b"/>
              <a:pathLst>
                <a:path w="780520" h="587163">
                  <a:moveTo>
                    <a:pt x="35344" y="0"/>
                  </a:moveTo>
                  <a:lnTo>
                    <a:pt x="745176" y="0"/>
                  </a:lnTo>
                  <a:cubicBezTo>
                    <a:pt x="754550" y="0"/>
                    <a:pt x="763540" y="3724"/>
                    <a:pt x="770168" y="10352"/>
                  </a:cubicBezTo>
                  <a:cubicBezTo>
                    <a:pt x="776796" y="16980"/>
                    <a:pt x="780520" y="25970"/>
                    <a:pt x="780520" y="35344"/>
                  </a:cubicBezTo>
                  <a:lnTo>
                    <a:pt x="780520" y="551819"/>
                  </a:lnTo>
                  <a:cubicBezTo>
                    <a:pt x="780520" y="571339"/>
                    <a:pt x="764696" y="587163"/>
                    <a:pt x="745176" y="587163"/>
                  </a:cubicBezTo>
                  <a:lnTo>
                    <a:pt x="35344" y="587163"/>
                  </a:lnTo>
                  <a:cubicBezTo>
                    <a:pt x="15824" y="587163"/>
                    <a:pt x="0" y="571339"/>
                    <a:pt x="0" y="551819"/>
                  </a:cubicBezTo>
                  <a:lnTo>
                    <a:pt x="0" y="35344"/>
                  </a:lnTo>
                  <a:cubicBezTo>
                    <a:pt x="0" y="15824"/>
                    <a:pt x="15824" y="0"/>
                    <a:pt x="35344" y="0"/>
                  </a:cubicBezTo>
                  <a:close/>
                </a:path>
              </a:pathLst>
            </a:custGeom>
            <a:blipFill>
              <a:blip r:embed="rId4"/>
              <a:stretch>
                <a:fillRect l="-6455" r="-6455"/>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41607" y="173994"/>
            <a:ext cx="10630910" cy="1277620"/>
          </a:xfrm>
          <a:prstGeom prst="rect">
            <a:avLst/>
          </a:prstGeom>
        </p:spPr>
        <p:txBody>
          <a:bodyPr lIns="0" tIns="0" rIns="0" bIns="0" rtlCol="0" anchor="t">
            <a:spAutoFit/>
          </a:bodyPr>
          <a:lstStyle/>
          <a:p>
            <a:pPr algn="l">
              <a:lnSpc>
                <a:spcPts val="9440"/>
              </a:lnSpc>
            </a:pPr>
            <a:r>
              <a:rPr lang="en-US" sz="8000" b="1" spc="-160">
                <a:solidFill>
                  <a:srgbClr val="FFFFFF"/>
                </a:solidFill>
                <a:latin typeface="Poppins Bold"/>
                <a:ea typeface="Poppins Bold"/>
                <a:cs typeface="Poppins Bold"/>
                <a:sym typeface="Poppins Bold"/>
              </a:rPr>
              <a:t>System Architecture</a:t>
            </a:r>
          </a:p>
        </p:txBody>
      </p:sp>
      <p:sp>
        <p:nvSpPr>
          <p:cNvPr id="3" name="TextBox 3"/>
          <p:cNvSpPr txBox="1"/>
          <p:nvPr/>
        </p:nvSpPr>
        <p:spPr>
          <a:xfrm>
            <a:off x="5436573" y="1703604"/>
            <a:ext cx="5529916" cy="8902061"/>
          </a:xfrm>
          <a:prstGeom prst="rect">
            <a:avLst/>
          </a:prstGeom>
        </p:spPr>
        <p:txBody>
          <a:bodyPr lIns="0" tIns="0" rIns="0" bIns="0" rtlCol="0" anchor="t">
            <a:spAutoFit/>
          </a:bodyPr>
          <a:lstStyle/>
          <a:p>
            <a:pPr algn="ctr">
              <a:lnSpc>
                <a:spcPts val="5023"/>
              </a:lnSpc>
            </a:pPr>
            <a:r>
              <a:rPr lang="en-US" sz="3588" b="1">
                <a:solidFill>
                  <a:srgbClr val="FFFFFF"/>
                </a:solidFill>
                <a:latin typeface="Canva Sans Bold"/>
                <a:ea typeface="Canva Sans Bold"/>
                <a:cs typeface="Canva Sans Bold"/>
                <a:sym typeface="Canva Sans Bold"/>
              </a:rPr>
              <a:t>OpenAQ API</a:t>
            </a:r>
          </a:p>
          <a:p>
            <a:pPr algn="ctr">
              <a:lnSpc>
                <a:spcPts val="5023"/>
              </a:lnSpc>
            </a:pPr>
            <a:r>
              <a:rPr lang="en-US" sz="3588" b="1">
                <a:solidFill>
                  <a:srgbClr val="FFFFFF"/>
                </a:solidFill>
                <a:latin typeface="Canva Sans Bold"/>
                <a:ea typeface="Canva Sans Bold"/>
                <a:cs typeface="Canva Sans Bold"/>
                <a:sym typeface="Canva Sans Bold"/>
              </a:rPr>
              <a:t>     ↓</a:t>
            </a:r>
          </a:p>
          <a:p>
            <a:pPr algn="ctr">
              <a:lnSpc>
                <a:spcPts val="5023"/>
              </a:lnSpc>
            </a:pPr>
            <a:r>
              <a:rPr lang="en-US" sz="3588" b="1">
                <a:solidFill>
                  <a:srgbClr val="FFFFFF"/>
                </a:solidFill>
                <a:latin typeface="Canva Sans Bold"/>
                <a:ea typeface="Canva Sans Bold"/>
                <a:cs typeface="Canva Sans Bold"/>
                <a:sym typeface="Canva Sans Bold"/>
              </a:rPr>
              <a:t>Data Collection</a:t>
            </a:r>
          </a:p>
          <a:p>
            <a:pPr algn="ctr">
              <a:lnSpc>
                <a:spcPts val="5023"/>
              </a:lnSpc>
            </a:pPr>
            <a:r>
              <a:rPr lang="en-US" sz="3588" b="1">
                <a:solidFill>
                  <a:srgbClr val="FFFFFF"/>
                </a:solidFill>
                <a:latin typeface="Canva Sans Bold"/>
                <a:ea typeface="Canva Sans Bold"/>
                <a:cs typeface="Canva Sans Bold"/>
                <a:sym typeface="Canva Sans Bold"/>
              </a:rPr>
              <a:t>     ↓</a:t>
            </a:r>
          </a:p>
          <a:p>
            <a:pPr algn="ctr">
              <a:lnSpc>
                <a:spcPts val="5023"/>
              </a:lnSpc>
            </a:pPr>
            <a:r>
              <a:rPr lang="en-US" sz="3588" b="1">
                <a:solidFill>
                  <a:srgbClr val="FFFFFF"/>
                </a:solidFill>
                <a:latin typeface="Canva Sans Bold"/>
                <a:ea typeface="Canva Sans Bold"/>
                <a:cs typeface="Canva Sans Bold"/>
                <a:sym typeface="Canva Sans Bold"/>
              </a:rPr>
              <a:t>Preprocessing</a:t>
            </a:r>
          </a:p>
          <a:p>
            <a:pPr algn="ctr">
              <a:lnSpc>
                <a:spcPts val="5023"/>
              </a:lnSpc>
            </a:pPr>
            <a:r>
              <a:rPr lang="en-US" sz="3588" b="1">
                <a:solidFill>
                  <a:srgbClr val="FFFFFF"/>
                </a:solidFill>
                <a:latin typeface="Canva Sans Bold"/>
                <a:ea typeface="Canva Sans Bold"/>
                <a:cs typeface="Canva Sans Bold"/>
                <a:sym typeface="Canva Sans Bold"/>
              </a:rPr>
              <a:t>     ↓</a:t>
            </a:r>
          </a:p>
          <a:p>
            <a:pPr algn="ctr">
              <a:lnSpc>
                <a:spcPts val="5023"/>
              </a:lnSpc>
            </a:pPr>
            <a:r>
              <a:rPr lang="en-US" sz="3588" b="1">
                <a:solidFill>
                  <a:srgbClr val="FFFFFF"/>
                </a:solidFill>
                <a:latin typeface="Canva Sans Bold"/>
                <a:ea typeface="Canva Sans Bold"/>
                <a:cs typeface="Canva Sans Bold"/>
                <a:sym typeface="Canva Sans Bold"/>
              </a:rPr>
              <a:t>Feature Engineering</a:t>
            </a:r>
          </a:p>
          <a:p>
            <a:pPr algn="ctr">
              <a:lnSpc>
                <a:spcPts val="5023"/>
              </a:lnSpc>
            </a:pPr>
            <a:r>
              <a:rPr lang="en-US" sz="3588" b="1">
                <a:solidFill>
                  <a:srgbClr val="FFFFFF"/>
                </a:solidFill>
                <a:latin typeface="Canva Sans Bold"/>
                <a:ea typeface="Canva Sans Bold"/>
                <a:cs typeface="Canva Sans Bold"/>
                <a:sym typeface="Canva Sans Bold"/>
              </a:rPr>
              <a:t>     ↓</a:t>
            </a:r>
          </a:p>
          <a:p>
            <a:pPr algn="ctr">
              <a:lnSpc>
                <a:spcPts val="5023"/>
              </a:lnSpc>
            </a:pPr>
            <a:r>
              <a:rPr lang="en-US" sz="3588" b="1">
                <a:solidFill>
                  <a:srgbClr val="FFFFFF"/>
                </a:solidFill>
                <a:latin typeface="Canva Sans Bold"/>
                <a:ea typeface="Canva Sans Bold"/>
                <a:cs typeface="Canva Sans Bold"/>
                <a:sym typeface="Canva Sans Bold"/>
              </a:rPr>
              <a:t>Machine Learning Model</a:t>
            </a:r>
          </a:p>
          <a:p>
            <a:pPr algn="ctr">
              <a:lnSpc>
                <a:spcPts val="5023"/>
              </a:lnSpc>
            </a:pPr>
            <a:r>
              <a:rPr lang="en-US" sz="3588" b="1">
                <a:solidFill>
                  <a:srgbClr val="FFFFFF"/>
                </a:solidFill>
                <a:latin typeface="Canva Sans Bold"/>
                <a:ea typeface="Canva Sans Bold"/>
                <a:cs typeface="Canva Sans Bold"/>
                <a:sym typeface="Canva Sans Bold"/>
              </a:rPr>
              <a:t>     ↓</a:t>
            </a:r>
          </a:p>
          <a:p>
            <a:pPr algn="ctr">
              <a:lnSpc>
                <a:spcPts val="5023"/>
              </a:lnSpc>
            </a:pPr>
            <a:r>
              <a:rPr lang="en-US" sz="3588" b="1">
                <a:solidFill>
                  <a:srgbClr val="FFFFFF"/>
                </a:solidFill>
                <a:latin typeface="Canva Sans Bold"/>
                <a:ea typeface="Canva Sans Bold"/>
                <a:cs typeface="Canva Sans Bold"/>
                <a:sym typeface="Canva Sans Bold"/>
              </a:rPr>
              <a:t>Source Prediction</a:t>
            </a:r>
          </a:p>
          <a:p>
            <a:pPr algn="ctr">
              <a:lnSpc>
                <a:spcPts val="5023"/>
              </a:lnSpc>
            </a:pPr>
            <a:r>
              <a:rPr lang="en-US" sz="3588" b="1">
                <a:solidFill>
                  <a:srgbClr val="FFFFFF"/>
                </a:solidFill>
                <a:latin typeface="Canva Sans Bold"/>
                <a:ea typeface="Canva Sans Bold"/>
                <a:cs typeface="Canva Sans Bold"/>
                <a:sym typeface="Canva Sans Bold"/>
              </a:rPr>
              <a:t>     ↓</a:t>
            </a:r>
          </a:p>
          <a:p>
            <a:pPr algn="ctr">
              <a:lnSpc>
                <a:spcPts val="5023"/>
              </a:lnSpc>
            </a:pPr>
            <a:r>
              <a:rPr lang="en-US" sz="3588" b="1">
                <a:solidFill>
                  <a:srgbClr val="FFFFFF"/>
                </a:solidFill>
                <a:latin typeface="Canva Sans Bold"/>
                <a:ea typeface="Canva Sans Bold"/>
                <a:cs typeface="Canva Sans Bold"/>
                <a:sym typeface="Canva Sans Bold"/>
              </a:rPr>
              <a:t>Streamlit Dashboard</a:t>
            </a:r>
          </a:p>
          <a:p>
            <a:pPr algn="ctr">
              <a:lnSpc>
                <a:spcPts val="5023"/>
              </a:lnSpc>
            </a:pPr>
            <a:endParaRPr lang="en-US" sz="3588" b="1">
              <a:solidFill>
                <a:srgbClr val="FFFFFF"/>
              </a:solidFill>
              <a:latin typeface="Canva Sans Bold"/>
              <a:ea typeface="Canva Sans Bold"/>
              <a:cs typeface="Canva Sans Bold"/>
              <a:sym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6914041" y="8989786"/>
            <a:ext cx="345259" cy="235404"/>
          </a:xfrm>
          <a:custGeom>
            <a:avLst/>
            <a:gdLst/>
            <a:ahLst/>
            <a:cxnLst/>
            <a:rect l="l" t="t" r="r" b="b"/>
            <a:pathLst>
              <a:path w="345259" h="235404">
                <a:moveTo>
                  <a:pt x="345259" y="0"/>
                </a:moveTo>
                <a:lnTo>
                  <a:pt x="0" y="0"/>
                </a:lnTo>
                <a:lnTo>
                  <a:pt x="0" y="235403"/>
                </a:lnTo>
                <a:lnTo>
                  <a:pt x="345259" y="235403"/>
                </a:lnTo>
                <a:lnTo>
                  <a:pt x="34525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041524" y="0"/>
            <a:ext cx="8246476" cy="10287000"/>
          </a:xfrm>
          <a:custGeom>
            <a:avLst/>
            <a:gdLst/>
            <a:ahLst/>
            <a:cxnLst/>
            <a:rect l="l" t="t" r="r" b="b"/>
            <a:pathLst>
              <a:path w="8246476" h="12369714">
                <a:moveTo>
                  <a:pt x="0" y="0"/>
                </a:moveTo>
                <a:lnTo>
                  <a:pt x="8246476" y="0"/>
                </a:lnTo>
                <a:lnTo>
                  <a:pt x="8246476" y="12369714"/>
                </a:lnTo>
                <a:lnTo>
                  <a:pt x="0" y="12369714"/>
                </a:lnTo>
                <a:lnTo>
                  <a:pt x="0" y="0"/>
                </a:lnTo>
                <a:close/>
              </a:path>
            </a:pathLst>
          </a:custGeom>
          <a:blipFill>
            <a:blip r:embed="rId4"/>
            <a:stretch>
              <a:fillRect/>
            </a:stretch>
          </a:blipFill>
        </p:spPr>
      </p:sp>
      <p:sp>
        <p:nvSpPr>
          <p:cNvPr id="5" name="TextBox 5"/>
          <p:cNvSpPr txBox="1"/>
          <p:nvPr/>
        </p:nvSpPr>
        <p:spPr>
          <a:xfrm>
            <a:off x="826401" y="656907"/>
            <a:ext cx="6964010" cy="1277620"/>
          </a:xfrm>
          <a:prstGeom prst="rect">
            <a:avLst/>
          </a:prstGeom>
        </p:spPr>
        <p:txBody>
          <a:bodyPr lIns="0" tIns="0" rIns="0" bIns="0" rtlCol="0" anchor="t">
            <a:spAutoFit/>
          </a:bodyPr>
          <a:lstStyle/>
          <a:p>
            <a:pPr algn="l">
              <a:lnSpc>
                <a:spcPts val="9440"/>
              </a:lnSpc>
            </a:pPr>
            <a:r>
              <a:rPr lang="en-US" sz="8000" b="1" spc="-160">
                <a:solidFill>
                  <a:srgbClr val="FFFFFF"/>
                </a:solidFill>
                <a:latin typeface="Poppins Bold"/>
                <a:ea typeface="Poppins Bold"/>
                <a:cs typeface="Poppins Bold"/>
                <a:sym typeface="Poppins Bold"/>
              </a:rPr>
              <a:t>Methodology</a:t>
            </a:r>
          </a:p>
        </p:txBody>
      </p:sp>
      <p:pic>
        <p:nvPicPr>
          <p:cNvPr id="9" name="Picture 8">
            <a:extLst>
              <a:ext uri="{FF2B5EF4-FFF2-40B4-BE49-F238E27FC236}">
                <a16:creationId xmlns:a16="http://schemas.microsoft.com/office/drawing/2014/main" id="{B75866F5-42DE-C973-779F-580FDFBBDE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2324100"/>
            <a:ext cx="7878024" cy="7010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93801" y="663621"/>
            <a:ext cx="16731272" cy="1277620"/>
          </a:xfrm>
          <a:prstGeom prst="rect">
            <a:avLst/>
          </a:prstGeom>
        </p:spPr>
        <p:txBody>
          <a:bodyPr lIns="0" tIns="0" rIns="0" bIns="0" rtlCol="0" anchor="t">
            <a:spAutoFit/>
          </a:bodyPr>
          <a:lstStyle/>
          <a:p>
            <a:pPr algn="l">
              <a:lnSpc>
                <a:spcPts val="9440"/>
              </a:lnSpc>
            </a:pPr>
            <a:r>
              <a:rPr lang="en-US" sz="8000" b="1" spc="-160">
                <a:solidFill>
                  <a:srgbClr val="FFFFFF"/>
                </a:solidFill>
                <a:latin typeface="Poppins Bold"/>
                <a:ea typeface="Poppins Bold"/>
                <a:cs typeface="Poppins Bold"/>
                <a:sym typeface="Poppins Bold"/>
              </a:rPr>
              <a:t> Main Software Requirements :</a:t>
            </a:r>
          </a:p>
        </p:txBody>
      </p:sp>
      <p:sp>
        <p:nvSpPr>
          <p:cNvPr id="3" name="TextBox 3"/>
          <p:cNvSpPr txBox="1"/>
          <p:nvPr/>
        </p:nvSpPr>
        <p:spPr>
          <a:xfrm>
            <a:off x="640080" y="2710053"/>
            <a:ext cx="9085540" cy="4838319"/>
          </a:xfrm>
          <a:prstGeom prst="rect">
            <a:avLst/>
          </a:prstGeom>
        </p:spPr>
        <p:txBody>
          <a:bodyPr lIns="0" tIns="0" rIns="0" bIns="0" rtlCol="0" anchor="t">
            <a:spAutoFit/>
          </a:bodyPr>
          <a:lstStyle/>
          <a:p>
            <a:pPr marL="777240" lvl="1" indent="-388620" algn="ctr">
              <a:lnSpc>
                <a:spcPts val="4248"/>
              </a:lnSpc>
              <a:buFont typeface="Arial"/>
              <a:buChar char="•"/>
            </a:pPr>
            <a:r>
              <a:rPr lang="en-US" sz="3600" b="1" spc="-72">
                <a:solidFill>
                  <a:srgbClr val="FFFFFF"/>
                </a:solidFill>
                <a:latin typeface="Poppins Bold"/>
                <a:ea typeface="Poppins Bold"/>
                <a:cs typeface="Poppins Bold"/>
                <a:sym typeface="Poppins Bold"/>
              </a:rPr>
              <a:t>Operating System (Windows / Linux)</a:t>
            </a:r>
          </a:p>
          <a:p>
            <a:pPr marL="777240" lvl="1" indent="-388620" algn="ctr">
              <a:lnSpc>
                <a:spcPts val="4248"/>
              </a:lnSpc>
              <a:buFont typeface="Arial"/>
              <a:buChar char="•"/>
            </a:pPr>
            <a:r>
              <a:rPr lang="en-US" sz="3600" b="1" spc="-72">
                <a:solidFill>
                  <a:srgbClr val="FFFFFF"/>
                </a:solidFill>
                <a:latin typeface="Poppins Bold"/>
                <a:ea typeface="Poppins Bold"/>
                <a:cs typeface="Poppins Bold"/>
                <a:sym typeface="Poppins Bold"/>
              </a:rPr>
              <a:t>Python Programming Language</a:t>
            </a:r>
          </a:p>
          <a:p>
            <a:pPr marL="777240" lvl="1" indent="-388620" algn="ctr">
              <a:lnSpc>
                <a:spcPts val="4248"/>
              </a:lnSpc>
              <a:spcBef>
                <a:spcPct val="0"/>
              </a:spcBef>
              <a:buFont typeface="Arial"/>
              <a:buChar char="•"/>
            </a:pPr>
            <a:r>
              <a:rPr lang="en-US" sz="3600" b="1" spc="-72">
                <a:solidFill>
                  <a:srgbClr val="FFFFFF"/>
                </a:solidFill>
                <a:latin typeface="Poppins Bold"/>
                <a:ea typeface="Poppins Bold"/>
                <a:cs typeface="Poppins Bold"/>
                <a:sym typeface="Poppins Bold"/>
              </a:rPr>
              <a:t>Jupyter Notebook / VS Code</a:t>
            </a:r>
          </a:p>
          <a:p>
            <a:pPr marL="777240" lvl="1" indent="-388620" algn="ctr">
              <a:lnSpc>
                <a:spcPts val="4248"/>
              </a:lnSpc>
              <a:spcBef>
                <a:spcPct val="0"/>
              </a:spcBef>
              <a:buFont typeface="Arial"/>
              <a:buChar char="•"/>
            </a:pPr>
            <a:r>
              <a:rPr lang="en-US" sz="3600" b="1" spc="-72">
                <a:solidFill>
                  <a:srgbClr val="FFFFFF"/>
                </a:solidFill>
                <a:latin typeface="Poppins Bold"/>
                <a:ea typeface="Poppins Bold"/>
                <a:cs typeface="Poppins Bold"/>
                <a:sym typeface="Poppins Bold"/>
              </a:rPr>
              <a:t>NumPy Library</a:t>
            </a:r>
          </a:p>
          <a:p>
            <a:pPr marL="777240" lvl="1" indent="-388620" algn="ctr">
              <a:lnSpc>
                <a:spcPts val="4248"/>
              </a:lnSpc>
              <a:spcBef>
                <a:spcPct val="0"/>
              </a:spcBef>
              <a:buFont typeface="Arial"/>
              <a:buChar char="•"/>
            </a:pPr>
            <a:r>
              <a:rPr lang="en-US" sz="3600" b="1" spc="-72">
                <a:solidFill>
                  <a:srgbClr val="FFFFFF"/>
                </a:solidFill>
                <a:latin typeface="Poppins Bold"/>
                <a:ea typeface="Poppins Bold"/>
                <a:cs typeface="Poppins Bold"/>
                <a:sym typeface="Poppins Bold"/>
              </a:rPr>
              <a:t>Pandas Library</a:t>
            </a:r>
          </a:p>
          <a:p>
            <a:pPr marL="777240" lvl="1" indent="-388620" algn="ctr">
              <a:lnSpc>
                <a:spcPts val="4248"/>
              </a:lnSpc>
              <a:spcBef>
                <a:spcPct val="0"/>
              </a:spcBef>
              <a:buFont typeface="Arial"/>
              <a:buChar char="•"/>
            </a:pPr>
            <a:r>
              <a:rPr lang="en-US" sz="3600" b="1" spc="-72">
                <a:solidFill>
                  <a:srgbClr val="FFFFFF"/>
                </a:solidFill>
                <a:latin typeface="Poppins Bold"/>
                <a:ea typeface="Poppins Bold"/>
                <a:cs typeface="Poppins Bold"/>
                <a:sym typeface="Poppins Bold"/>
              </a:rPr>
              <a:t>Matplotlib Library</a:t>
            </a:r>
          </a:p>
          <a:p>
            <a:pPr marL="777240" lvl="1" indent="-388620" algn="ctr">
              <a:lnSpc>
                <a:spcPts val="4248"/>
              </a:lnSpc>
              <a:spcBef>
                <a:spcPct val="0"/>
              </a:spcBef>
              <a:buFont typeface="Arial"/>
              <a:buChar char="•"/>
            </a:pPr>
            <a:r>
              <a:rPr lang="en-US" sz="3600" b="1" spc="-72">
                <a:solidFill>
                  <a:srgbClr val="FFFFFF"/>
                </a:solidFill>
                <a:latin typeface="Poppins Bold"/>
                <a:ea typeface="Poppins Bold"/>
                <a:cs typeface="Poppins Bold"/>
                <a:sym typeface="Poppins Bold"/>
              </a:rPr>
              <a:t>Seaborn Library</a:t>
            </a:r>
          </a:p>
          <a:p>
            <a:pPr marL="777240" lvl="1" indent="-388620" algn="ctr">
              <a:lnSpc>
                <a:spcPts val="4248"/>
              </a:lnSpc>
              <a:spcBef>
                <a:spcPct val="0"/>
              </a:spcBef>
              <a:buFont typeface="Arial"/>
              <a:buChar char="•"/>
            </a:pPr>
            <a:r>
              <a:rPr lang="en-US" sz="3600" b="1" spc="-72">
                <a:solidFill>
                  <a:srgbClr val="FFFFFF"/>
                </a:solidFill>
                <a:latin typeface="Poppins Bold"/>
                <a:ea typeface="Poppins Bold"/>
                <a:cs typeface="Poppins Bold"/>
                <a:sym typeface="Poppins Bold"/>
              </a:rPr>
              <a:t>Scikit-learn Library</a:t>
            </a:r>
          </a:p>
          <a:p>
            <a:pPr marL="777240" lvl="1" indent="-388620" algn="ctr">
              <a:lnSpc>
                <a:spcPts val="4248"/>
              </a:lnSpc>
              <a:spcBef>
                <a:spcPct val="0"/>
              </a:spcBef>
              <a:buFont typeface="Arial"/>
              <a:buChar char="•"/>
            </a:pPr>
            <a:r>
              <a:rPr lang="en-US" sz="3600" b="1" spc="-72">
                <a:solidFill>
                  <a:srgbClr val="FFFFFF"/>
                </a:solidFill>
                <a:latin typeface="Poppins Bold"/>
                <a:ea typeface="Poppins Bold"/>
                <a:cs typeface="Poppins Bold"/>
                <a:sym typeface="Poppins Bold"/>
              </a:rPr>
              <a:t>Streamlit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5"/>
          <p:cNvSpPr txBox="1"/>
          <p:nvPr/>
        </p:nvSpPr>
        <p:spPr>
          <a:xfrm>
            <a:off x="1028700" y="518659"/>
            <a:ext cx="6964010" cy="1277620"/>
          </a:xfrm>
          <a:prstGeom prst="rect">
            <a:avLst/>
          </a:prstGeom>
        </p:spPr>
        <p:txBody>
          <a:bodyPr lIns="0" tIns="0" rIns="0" bIns="0" rtlCol="0" anchor="t">
            <a:spAutoFit/>
          </a:bodyPr>
          <a:lstStyle/>
          <a:p>
            <a:pPr algn="l">
              <a:lnSpc>
                <a:spcPts val="9440"/>
              </a:lnSpc>
            </a:pPr>
            <a:r>
              <a:rPr lang="en-US" sz="8000" b="1" spc="-160">
                <a:solidFill>
                  <a:srgbClr val="FFFFFF"/>
                </a:solidFill>
                <a:latin typeface="Poppins Bold"/>
                <a:ea typeface="Poppins Bold"/>
                <a:cs typeface="Poppins Bold"/>
                <a:sym typeface="Poppins Bold"/>
              </a:rPr>
              <a:t>Data Sources</a:t>
            </a:r>
          </a:p>
        </p:txBody>
      </p:sp>
      <p:sp>
        <p:nvSpPr>
          <p:cNvPr id="6" name="TextBox 6"/>
          <p:cNvSpPr txBox="1"/>
          <p:nvPr/>
        </p:nvSpPr>
        <p:spPr>
          <a:xfrm>
            <a:off x="12360972" y="1119500"/>
            <a:ext cx="4049033" cy="1305933"/>
          </a:xfrm>
          <a:prstGeom prst="rect">
            <a:avLst/>
          </a:prstGeom>
        </p:spPr>
        <p:txBody>
          <a:bodyPr lIns="0" tIns="0" rIns="0" bIns="0" rtlCol="0" anchor="t">
            <a:spAutoFit/>
          </a:bodyPr>
          <a:lstStyle/>
          <a:p>
            <a:pPr algn="ctr">
              <a:lnSpc>
                <a:spcPts val="3470"/>
              </a:lnSpc>
            </a:pPr>
            <a:r>
              <a:rPr lang="en-US" sz="2478" b="1">
                <a:solidFill>
                  <a:srgbClr val="FFFFFF"/>
                </a:solidFill>
                <a:latin typeface="Canva Sans Bold"/>
                <a:ea typeface="Canva Sans Bold"/>
                <a:cs typeface="Canva Sans Bold"/>
                <a:sym typeface="Canva Sans Bold"/>
              </a:rPr>
              <a:t>POLLUTION SOURCE CATEGORIES</a:t>
            </a:r>
          </a:p>
          <a:p>
            <a:pPr algn="ctr">
              <a:lnSpc>
                <a:spcPts val="3470"/>
              </a:lnSpc>
            </a:pPr>
            <a:endParaRPr lang="en-US" sz="2478" b="1">
              <a:solidFill>
                <a:srgbClr val="FFFFFF"/>
              </a:solidFill>
              <a:latin typeface="Canva Sans Bold"/>
              <a:ea typeface="Canva Sans Bold"/>
              <a:cs typeface="Canva Sans Bold"/>
              <a:sym typeface="Canva Sans Bold"/>
            </a:endParaRPr>
          </a:p>
        </p:txBody>
      </p:sp>
      <p:pic>
        <p:nvPicPr>
          <p:cNvPr id="8" name="Picture 7">
            <a:extLst>
              <a:ext uri="{FF2B5EF4-FFF2-40B4-BE49-F238E27FC236}">
                <a16:creationId xmlns:a16="http://schemas.microsoft.com/office/drawing/2014/main" id="{CC490932-5A7D-C1E2-4EF0-0217D46C4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476" y="2257422"/>
            <a:ext cx="16150583" cy="722947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6914041" y="8989786"/>
            <a:ext cx="345259" cy="235404"/>
          </a:xfrm>
          <a:custGeom>
            <a:avLst/>
            <a:gdLst/>
            <a:ahLst/>
            <a:cxnLst/>
            <a:rect l="l" t="t" r="r" b="b"/>
            <a:pathLst>
              <a:path w="345259" h="235404">
                <a:moveTo>
                  <a:pt x="345259" y="0"/>
                </a:moveTo>
                <a:lnTo>
                  <a:pt x="0" y="0"/>
                </a:lnTo>
                <a:lnTo>
                  <a:pt x="0" y="235403"/>
                </a:lnTo>
                <a:lnTo>
                  <a:pt x="345259" y="235403"/>
                </a:lnTo>
                <a:lnTo>
                  <a:pt x="34525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18288001" cy="10287000"/>
          </a:xfrm>
          <a:custGeom>
            <a:avLst/>
            <a:gdLst/>
            <a:ahLst/>
            <a:cxnLst/>
            <a:rect l="l" t="t" r="r" b="b"/>
            <a:pathLst>
              <a:path w="19164533" h="14151883">
                <a:moveTo>
                  <a:pt x="0" y="0"/>
                </a:moveTo>
                <a:lnTo>
                  <a:pt x="19164533" y="0"/>
                </a:lnTo>
                <a:lnTo>
                  <a:pt x="19164533" y="14151883"/>
                </a:lnTo>
                <a:lnTo>
                  <a:pt x="0" y="14151883"/>
                </a:lnTo>
                <a:lnTo>
                  <a:pt x="0" y="0"/>
                </a:lnTo>
                <a:close/>
              </a:path>
            </a:pathLst>
          </a:custGeom>
          <a:blipFill>
            <a:blip r:embed="rId4"/>
            <a:stretch>
              <a:fillRect t="-132607" r="-71767"/>
            </a:stretch>
          </a:blipFill>
        </p:spPr>
      </p:sp>
      <p:sp>
        <p:nvSpPr>
          <p:cNvPr id="5" name="TextBox 5"/>
          <p:cNvSpPr txBox="1"/>
          <p:nvPr/>
        </p:nvSpPr>
        <p:spPr>
          <a:xfrm>
            <a:off x="309002" y="144312"/>
            <a:ext cx="17599968" cy="894765"/>
          </a:xfrm>
          <a:prstGeom prst="rect">
            <a:avLst/>
          </a:prstGeom>
        </p:spPr>
        <p:txBody>
          <a:bodyPr lIns="0" tIns="0" rIns="0" bIns="0" rtlCol="0" anchor="t">
            <a:spAutoFit/>
          </a:bodyPr>
          <a:lstStyle/>
          <a:p>
            <a:pPr algn="l">
              <a:lnSpc>
                <a:spcPts val="6603"/>
              </a:lnSpc>
            </a:pPr>
            <a:r>
              <a:rPr lang="en-US" sz="5596" b="1" spc="-111">
                <a:solidFill>
                  <a:srgbClr val="FFFFFF"/>
                </a:solidFill>
                <a:latin typeface="Poppins Bold"/>
                <a:ea typeface="Poppins Bold"/>
                <a:cs typeface="Poppins Bold"/>
                <a:sym typeface="Poppins Bold"/>
              </a:rPr>
              <a:t>FEATURE ENGINEERING – FINAL FEATURE SET</a:t>
            </a:r>
          </a:p>
        </p:txBody>
      </p:sp>
      <p:pic>
        <p:nvPicPr>
          <p:cNvPr id="7" name="Picture 6">
            <a:extLst>
              <a:ext uri="{FF2B5EF4-FFF2-40B4-BE49-F238E27FC236}">
                <a16:creationId xmlns:a16="http://schemas.microsoft.com/office/drawing/2014/main" id="{690FB59F-F48A-2737-3CE7-F21B5F615F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1181575"/>
            <a:ext cx="11017992" cy="887138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284</Words>
  <Application>Microsoft Office PowerPoint</Application>
  <PresentationFormat>Custom</PresentationFormat>
  <Paragraphs>66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Canva Sans Bold</vt:lpstr>
      <vt:lpstr>Poppins</vt:lpstr>
      <vt:lpstr>Calibri</vt:lpstr>
      <vt:lpstr>Poppins Bold</vt:lpstr>
      <vt:lpstr>Poppins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Modern Earth Presentation</dc:title>
  <cp:lastModifiedBy>Shreya N Gowda</cp:lastModifiedBy>
  <cp:revision>2</cp:revision>
  <dcterms:created xsi:type="dcterms:W3CDTF">2006-08-16T00:00:00Z</dcterms:created>
  <dcterms:modified xsi:type="dcterms:W3CDTF">2026-01-07T14:43:25Z</dcterms:modified>
  <dc:identifier>DAG9kqmjmhA</dc:identifier>
</cp:coreProperties>
</file>